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handoutMasterIdLst>
    <p:handoutMasterId r:id="rId17"/>
  </p:handoutMasterIdLst>
  <p:sldIdLst>
    <p:sldId id="458" r:id="rId3"/>
    <p:sldId id="308" r:id="rId5"/>
    <p:sldId id="492" r:id="rId6"/>
    <p:sldId id="503" r:id="rId7"/>
    <p:sldId id="450" r:id="rId8"/>
    <p:sldId id="504" r:id="rId9"/>
    <p:sldId id="456" r:id="rId10"/>
    <p:sldId id="513" r:id="rId11"/>
    <p:sldId id="486" r:id="rId12"/>
    <p:sldId id="506" r:id="rId13"/>
    <p:sldId id="452" r:id="rId14"/>
    <p:sldId id="507" r:id="rId15"/>
    <p:sldId id="457" r:id="rId16"/>
  </p:sldIdLst>
  <p:sldSz cx="7772400" cy="1005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FA8C0B"/>
    <a:srgbClr val="F68908"/>
    <a:srgbClr val="FF8000"/>
    <a:srgbClr val="FD690C"/>
    <a:srgbClr val="FD6108"/>
    <a:srgbClr val="EA6A09"/>
    <a:srgbClr val="F7A654"/>
    <a:srgbClr val="50AB06"/>
    <a:srgbClr val="AA28BA"/>
    <a:srgbClr val="713C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322" autoAdjust="0"/>
    <p:restoredTop sz="96341" autoAdjust="0"/>
  </p:normalViewPr>
  <p:slideViewPr>
    <p:cSldViewPr snapToGrid="0" snapToObjects="1">
      <p:cViewPr varScale="1">
        <p:scale>
          <a:sx n="71" d="100"/>
          <a:sy n="71" d="100"/>
        </p:scale>
        <p:origin x="-1776" y="-128"/>
      </p:cViewPr>
      <p:guideLst>
        <p:guide orient="horz" pos="3168"/>
        <p:guide pos="2409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309" d="100"/>
        <a:sy n="309" d="100"/>
      </p:scale>
      <p:origin x="0" y="27136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handoutMaster" Target="handoutMasters/handoutMaster1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2CCAD9-BB83-0444-8C69-F32F4446E89C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19EE94-8227-7646-92D8-0B67D6AF671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D45E53-28CB-FB4F-A14C-CBBB4CC2EA41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03438" y="685800"/>
            <a:ext cx="26511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2930" y="3124624"/>
            <a:ext cx="6606540" cy="21560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65860" y="5699760"/>
            <a:ext cx="5440680" cy="25704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1A40B6E2-7838-AC42-BA21-126CD01F7BEE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1DDAAA31-91F0-9B44-9BE2-B5CF6DDFE25F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790281" y="591397"/>
            <a:ext cx="1485662" cy="1258697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30598" y="591397"/>
            <a:ext cx="4330144" cy="1258697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40E18998-D65D-D045-B12E-E0E20EFD07DC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9A3B2CC5-B3BD-5F47-A39D-3DD485F56013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966" y="6463454"/>
            <a:ext cx="6606540" cy="199771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3966" y="4263180"/>
            <a:ext cx="6606540" cy="2200274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86C1C89E-2D10-5F4B-8F49-A2D872A924FD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0597" y="3441277"/>
            <a:ext cx="2907903" cy="973709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368040" y="3441277"/>
            <a:ext cx="2907904" cy="973709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5AC37FBE-A4B5-0243-ADEE-299CF7996309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620" y="402802"/>
            <a:ext cx="6995160" cy="16764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" y="2251499"/>
            <a:ext cx="3434160" cy="93831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8620" y="3189817"/>
            <a:ext cx="3434160" cy="579522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8272" y="2251499"/>
            <a:ext cx="3435509" cy="93831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48272" y="3189817"/>
            <a:ext cx="3435509" cy="579522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0682DC10-6879-4E45-9EED-B27E68669CC2}" type="datetime1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C9EB08F2-3B78-C148-A78D-D833C2651234}" type="datetime1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194FCA9B-C694-1043-B1EC-5969949C7C4B}" type="datetime1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620" y="400473"/>
            <a:ext cx="2557066" cy="170434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38792" y="400474"/>
            <a:ext cx="4344988" cy="858456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8620" y="2104814"/>
            <a:ext cx="2557066" cy="688022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11900D4F-30E5-444F-BBEB-5EB2222B5556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445" y="7040880"/>
            <a:ext cx="4663440" cy="83121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23445" y="898737"/>
            <a:ext cx="4663440" cy="603504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3445" y="7872096"/>
            <a:ext cx="4663440" cy="118046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B1FF9982-5B9B-6A41-A6D9-1A48DF1FC8B5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8620" y="402802"/>
            <a:ext cx="6995160" cy="1676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" y="2346961"/>
            <a:ext cx="6995160" cy="66380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55570" y="9322647"/>
            <a:ext cx="246126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42398" y="9519711"/>
            <a:ext cx="181356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Futura Condensed"/>
                <a:cs typeface="Futura Condensed"/>
              </a:defRPr>
            </a:lvl1pPr>
          </a:lstStyle>
          <a:p>
            <a:fld id="{6A77D604-7237-AC46-B361-5A1F89385890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 panose="020B0604020202090204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 panose="020B0604020202090204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 panose="020B060402020209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 panose="020B0604020202090204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 panose="020B0604020202090204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 panose="020B060402020209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 panose="020B060402020209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 panose="020B060402020209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 panose="020B060402020209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0.xml"/><Relationship Id="rId8" Type="http://schemas.openxmlformats.org/officeDocument/2006/relationships/slideLayout" Target="../slideLayouts/slideLayout1.xml"/><Relationship Id="rId7" Type="http://schemas.openxmlformats.org/officeDocument/2006/relationships/hyperlink" Target="https://create.codelab.club/studios/73/" TargetMode="External"/><Relationship Id="rId6" Type="http://schemas.openxmlformats.org/officeDocument/2006/relationships/hyperlink" Target="https://create.codelab.club/projects/1072/" TargetMode="External"/><Relationship Id="rId5" Type="http://schemas.openxmlformats.org/officeDocument/2006/relationships/hyperlink" Target="https://create.codelab.club/projects/1071/" TargetMode="External"/><Relationship Id="rId4" Type="http://schemas.openxmlformats.org/officeDocument/2006/relationships/hyperlink" Target="https://scratch.codelab.club/projects/1070/" TargetMode="External"/><Relationship Id="rId3" Type="http://schemas.openxmlformats.org/officeDocument/2006/relationships/hyperlink" Target="https://create.codelab.club/projects/1070/" TargetMode="External"/><Relationship Id="rId2" Type="http://schemas.openxmlformats.org/officeDocument/2006/relationships/hyperlink" Target="https://create.codelab.club/projects/1067/" TargetMode="External"/><Relationship Id="rId1" Type="http://schemas.openxmlformats.org/officeDocument/2006/relationships/hyperlink" Target="https://create.codelab.club/projects/1066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2.x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hyperlink" Target="https://create.codelab.club/studios/74/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hyperlink" Target="https://create.codelab.club/studios/62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hyperlink" Target="https://create.codelab.club/studios/63/" TargetMode="External"/><Relationship Id="rId1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hyperlink" Target="https://create.codelab.club/studios/72/" TargetMode="External"/><Relationship Id="rId1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Unit2splash.png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36" y="0"/>
            <a:ext cx="7776935" cy="10058400"/>
          </a:xfrm>
          <a:prstGeom prst="rect">
            <a:avLst/>
          </a:prstGeom>
        </p:spPr>
      </p:pic>
      <p:sp>
        <p:nvSpPr>
          <p:cNvPr id="35" name="TextBox 34"/>
          <p:cNvSpPr txBox="1"/>
          <p:nvPr/>
        </p:nvSpPr>
        <p:spPr>
          <a:xfrm>
            <a:off x="609599" y="616406"/>
            <a:ext cx="3063655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300" dirty="0" smtClean="0">
                <a:latin typeface="Futura Condensed"/>
                <a:cs typeface="Futura Condensed"/>
              </a:rPr>
              <a:t>UNIT 2</a:t>
            </a:r>
            <a:endParaRPr lang="en-US" sz="5300" dirty="0" smtClean="0">
              <a:latin typeface="Futura Condensed"/>
              <a:cs typeface="Futura Condensed"/>
            </a:endParaRPr>
          </a:p>
          <a:p>
            <a:r>
              <a:rPr lang="zh-CN" altLang="en-US" sz="5300" dirty="0" smtClean="0">
                <a:latin typeface="Futura Condensed"/>
                <a:cs typeface="Futura Condensed"/>
              </a:rPr>
              <a:t>动画</a:t>
            </a:r>
            <a:endParaRPr lang="en-US" sz="5300" dirty="0">
              <a:latin typeface="Futura Condensed"/>
              <a:cs typeface="Futura Condensed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5258226" y="8463145"/>
            <a:ext cx="2514173" cy="1198880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latin typeface="Futura Condensed"/>
                <a:cs typeface="Futura Condensed"/>
              </a:rPr>
              <a:t>脚本表演</a:t>
            </a:r>
            <a:r>
              <a:rPr lang="en-US" sz="1200" dirty="0" smtClean="0">
                <a:latin typeface="Futura Condensed"/>
                <a:cs typeface="Futura Condensed"/>
              </a:rPr>
              <a:t>		</a:t>
            </a:r>
            <a:r>
              <a:rPr lang="en-US" sz="1200" dirty="0">
                <a:latin typeface="Futura Condensed"/>
                <a:cs typeface="Futura Condensed"/>
              </a:rPr>
              <a:t> </a:t>
            </a:r>
            <a:r>
              <a:rPr lang="en-US" sz="1200" dirty="0" smtClean="0">
                <a:latin typeface="Futura Condensed"/>
                <a:cs typeface="Futura Condensed"/>
              </a:rPr>
              <a:t>        </a:t>
            </a:r>
            <a:endParaRPr lang="en-US" sz="1200" dirty="0" smtClean="0">
              <a:latin typeface="Futura Condensed"/>
              <a:cs typeface="Futura Condensed"/>
            </a:endParaRPr>
          </a:p>
          <a:p>
            <a:r>
              <a:rPr lang="zh-CN" altLang="en-US" sz="1200" dirty="0" smtClean="0">
                <a:latin typeface="Futura Condensed"/>
                <a:cs typeface="Futura Condensed"/>
              </a:rPr>
              <a:t>组建</a:t>
            </a:r>
            <a:r>
              <a:rPr lang="zh-CN" altLang="en-US" sz="1200" dirty="0">
                <a:latin typeface="Futura Condensed"/>
                <a:cs typeface="Futura Condensed"/>
              </a:rPr>
              <a:t>乐队</a:t>
            </a:r>
            <a:r>
              <a:rPr lang="en-US" sz="1200" dirty="0" smtClean="0">
                <a:latin typeface="Futura Condensed"/>
                <a:cs typeface="Futura Condensed"/>
              </a:rPr>
              <a:t>			</a:t>
            </a:r>
            <a:r>
              <a:rPr lang="en-US" sz="1200" dirty="0">
                <a:latin typeface="Futura Condensed"/>
                <a:cs typeface="Futura Condensed"/>
              </a:rPr>
              <a:t> </a:t>
            </a:r>
            <a:r>
              <a:rPr lang="en-US" sz="1200" dirty="0" smtClean="0">
                <a:latin typeface="Futura Condensed"/>
                <a:cs typeface="Futura Condensed"/>
              </a:rPr>
              <a:t>  </a:t>
            </a:r>
            <a:endParaRPr lang="en-US" sz="1200" dirty="0" smtClean="0">
              <a:latin typeface="Futura Condensed"/>
              <a:cs typeface="Futura Condensed"/>
            </a:endParaRPr>
          </a:p>
          <a:p>
            <a:r>
              <a:rPr lang="zh-CN" altLang="en-US" sz="1200" dirty="0">
                <a:latin typeface="Futura Condensed"/>
                <a:cs typeface="Futura Condensed"/>
              </a:rPr>
              <a:t>橘框</a:t>
            </a:r>
            <a:r>
              <a:rPr lang="en-US" altLang="zh-CN" sz="1200" dirty="0">
                <a:latin typeface="Futura Condensed"/>
                <a:cs typeface="Futura Condensed"/>
              </a:rPr>
              <a:t>,</a:t>
            </a:r>
            <a:r>
              <a:rPr lang="zh-CN" altLang="en-US" sz="1200" dirty="0">
                <a:latin typeface="Futura Condensed"/>
                <a:cs typeface="Futura Condensed"/>
              </a:rPr>
              <a:t>紫圈 </a:t>
            </a:r>
            <a:r>
              <a:rPr lang="en-US" sz="1200" dirty="0" smtClean="0">
                <a:latin typeface="Futura Condensed"/>
                <a:cs typeface="Futura Condensed"/>
              </a:rPr>
              <a:t>	</a:t>
            </a:r>
            <a:r>
              <a:rPr lang="en-US" sz="1200" dirty="0">
                <a:latin typeface="Futura Condensed"/>
                <a:cs typeface="Futura Condensed"/>
              </a:rPr>
              <a:t> </a:t>
            </a:r>
            <a:r>
              <a:rPr lang="en-US" sz="1200" dirty="0" smtClean="0">
                <a:latin typeface="Futura Condensed"/>
                <a:cs typeface="Futura Condensed"/>
              </a:rPr>
              <a:t>              </a:t>
            </a:r>
            <a:endParaRPr lang="en-US" sz="1200" dirty="0" smtClean="0">
              <a:latin typeface="Futura Condensed"/>
              <a:cs typeface="Futura Condensed"/>
            </a:endParaRPr>
          </a:p>
          <a:p>
            <a:r>
              <a:rPr lang="zh-CN" altLang="en-US" sz="1200" dirty="0">
                <a:latin typeface="Futura Condensed"/>
                <a:cs typeface="Futura Condensed"/>
              </a:rPr>
              <a:t>动起来了 </a:t>
            </a:r>
            <a:r>
              <a:rPr lang="en-US" sz="1200" dirty="0" smtClean="0">
                <a:latin typeface="Futura Condensed"/>
                <a:cs typeface="Futura Condensed"/>
              </a:rPr>
              <a:t>			</a:t>
            </a:r>
            <a:r>
              <a:rPr lang="en-US" sz="1200" dirty="0">
                <a:latin typeface="Futura Condensed"/>
                <a:cs typeface="Futura Condensed"/>
              </a:rPr>
              <a:t> </a:t>
            </a:r>
            <a:r>
              <a:rPr lang="en-US" sz="1200" dirty="0" smtClean="0">
                <a:latin typeface="Futura Condensed"/>
                <a:cs typeface="Futura Condensed"/>
              </a:rPr>
              <a:t>  </a:t>
            </a:r>
            <a:endParaRPr lang="en-US" sz="1200" dirty="0" smtClean="0">
              <a:latin typeface="Futura Condensed"/>
              <a:cs typeface="Futura Condensed"/>
            </a:endParaRPr>
          </a:p>
          <a:p>
            <a:r>
              <a:rPr lang="zh-CN" altLang="en-US" sz="1200" dirty="0" smtClean="0">
                <a:latin typeface="Futura Condensed"/>
                <a:cs typeface="Futura Condensed"/>
              </a:rPr>
              <a:t>抓虫子</a:t>
            </a:r>
            <a:r>
              <a:rPr lang="en-US" sz="1200" dirty="0" smtClean="0">
                <a:latin typeface="Futura Condensed"/>
                <a:cs typeface="Futura Condensed"/>
              </a:rPr>
              <a:t>      		</a:t>
            </a:r>
            <a:r>
              <a:rPr lang="en-US" sz="1200" dirty="0">
                <a:latin typeface="Futura Condensed"/>
                <a:cs typeface="Futura Condensed"/>
              </a:rPr>
              <a:t> </a:t>
            </a:r>
            <a:r>
              <a:rPr lang="en-US" sz="1200" dirty="0" smtClean="0">
                <a:latin typeface="Futura Condensed"/>
                <a:cs typeface="Futura Condensed"/>
              </a:rPr>
              <a:t>  </a:t>
            </a:r>
            <a:endParaRPr lang="en-US" sz="1200" dirty="0" smtClean="0">
              <a:latin typeface="Futura Condensed"/>
              <a:cs typeface="Futura Condensed"/>
            </a:endParaRPr>
          </a:p>
          <a:p>
            <a:r>
              <a:rPr lang="zh-CN" altLang="en-US" sz="1200" dirty="0">
                <a:latin typeface="Futura Condensed"/>
                <a:cs typeface="Futura Condensed"/>
              </a:rPr>
              <a:t>音乐视频</a:t>
            </a:r>
            <a:r>
              <a:rPr lang="en-US" sz="1200" dirty="0" smtClean="0">
                <a:latin typeface="Futura Condensed"/>
                <a:cs typeface="Futura Condensed"/>
              </a:rPr>
              <a:t>		</a:t>
            </a:r>
            <a:r>
              <a:rPr lang="en-US" sz="1200" dirty="0">
                <a:latin typeface="Futura Condensed"/>
                <a:cs typeface="Futura Condensed"/>
              </a:rPr>
              <a:t> </a:t>
            </a:r>
            <a:r>
              <a:rPr lang="en-US" sz="1200" dirty="0" smtClean="0">
                <a:latin typeface="Futura Condensed"/>
                <a:cs typeface="Futura Condensed"/>
              </a:rPr>
              <a:t>        </a:t>
            </a:r>
            <a:endParaRPr lang="en-US" sz="1200" dirty="0" smtClean="0">
              <a:latin typeface="Futura Condensed"/>
              <a:cs typeface="Futura Condensed"/>
            </a:endParaRPr>
          </a:p>
        </p:txBody>
      </p:sp>
      <p:grpSp>
        <p:nvGrpSpPr>
          <p:cNvPr id="44" name="Group 43"/>
          <p:cNvGrpSpPr/>
          <p:nvPr/>
        </p:nvGrpSpPr>
        <p:grpSpPr>
          <a:xfrm>
            <a:off x="757728" y="8757570"/>
            <a:ext cx="3674608" cy="604225"/>
            <a:chOff x="634075" y="8600753"/>
            <a:chExt cx="3674608" cy="604225"/>
          </a:xfrm>
        </p:grpSpPr>
        <p:grpSp>
          <p:nvGrpSpPr>
            <p:cNvPr id="45" name="Group 44"/>
            <p:cNvGrpSpPr/>
            <p:nvPr/>
          </p:nvGrpSpPr>
          <p:grpSpPr>
            <a:xfrm>
              <a:off x="853841" y="8748598"/>
              <a:ext cx="3218710" cy="456380"/>
              <a:chOff x="1699218" y="4842934"/>
              <a:chExt cx="3218710" cy="456380"/>
            </a:xfrm>
            <a:effectLst/>
          </p:grpSpPr>
          <p:cxnSp>
            <p:nvCxnSpPr>
              <p:cNvPr id="53" name="Straight Connector 52"/>
              <p:cNvCxnSpPr/>
              <p:nvPr/>
            </p:nvCxnSpPr>
            <p:spPr>
              <a:xfrm>
                <a:off x="1699218" y="4849283"/>
                <a:ext cx="0" cy="450031"/>
              </a:xfrm>
              <a:prstGeom prst="line">
                <a:avLst/>
              </a:prstGeom>
              <a:ln w="12700" cmpd="sng">
                <a:solidFill>
                  <a:schemeClr val="bg1">
                    <a:lumMod val="65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>
              <a:xfrm>
                <a:off x="1699218" y="5292964"/>
                <a:ext cx="3218710" cy="0"/>
              </a:xfrm>
              <a:prstGeom prst="line">
                <a:avLst/>
              </a:prstGeom>
              <a:ln w="12700" cmpd="sng">
                <a:solidFill>
                  <a:schemeClr val="bg1">
                    <a:lumMod val="65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/>
            </p:nvCxnSpPr>
            <p:spPr>
              <a:xfrm>
                <a:off x="2248625" y="4845458"/>
                <a:ext cx="0" cy="450031"/>
              </a:xfrm>
              <a:prstGeom prst="line">
                <a:avLst/>
              </a:prstGeom>
              <a:ln w="12700" cmpd="sng">
                <a:solidFill>
                  <a:schemeClr val="bg1">
                    <a:lumMod val="65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/>
            </p:nvCxnSpPr>
            <p:spPr>
              <a:xfrm>
                <a:off x="2777846" y="4845458"/>
                <a:ext cx="0" cy="450031"/>
              </a:xfrm>
              <a:prstGeom prst="line">
                <a:avLst/>
              </a:prstGeom>
              <a:ln w="12700" cmpd="sng">
                <a:solidFill>
                  <a:schemeClr val="bg1">
                    <a:lumMod val="65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/>
              <p:nvPr/>
            </p:nvCxnSpPr>
            <p:spPr>
              <a:xfrm>
                <a:off x="3328397" y="4842934"/>
                <a:ext cx="0" cy="450031"/>
              </a:xfrm>
              <a:prstGeom prst="line">
                <a:avLst/>
              </a:prstGeom>
              <a:ln w="12700" cmpd="sng">
                <a:solidFill>
                  <a:schemeClr val="bg1">
                    <a:lumMod val="65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/>
              <p:nvPr/>
            </p:nvCxnSpPr>
            <p:spPr>
              <a:xfrm>
                <a:off x="3850843" y="4842934"/>
                <a:ext cx="0" cy="450031"/>
              </a:xfrm>
              <a:prstGeom prst="line">
                <a:avLst/>
              </a:prstGeom>
              <a:ln w="12700" cmpd="sng">
                <a:solidFill>
                  <a:schemeClr val="bg1">
                    <a:lumMod val="65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/>
              <p:cNvCxnSpPr/>
              <p:nvPr/>
            </p:nvCxnSpPr>
            <p:spPr>
              <a:xfrm>
                <a:off x="4394979" y="4845458"/>
                <a:ext cx="0" cy="450031"/>
              </a:xfrm>
              <a:prstGeom prst="line">
                <a:avLst/>
              </a:prstGeom>
              <a:ln w="12700" cmpd="sng">
                <a:solidFill>
                  <a:schemeClr val="bg1">
                    <a:lumMod val="65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/>
              <p:cNvCxnSpPr/>
              <p:nvPr/>
            </p:nvCxnSpPr>
            <p:spPr>
              <a:xfrm>
                <a:off x="4917928" y="4846108"/>
                <a:ext cx="0" cy="452556"/>
              </a:xfrm>
              <a:prstGeom prst="line">
                <a:avLst/>
              </a:prstGeom>
              <a:ln w="12700" cmpd="sng">
                <a:solidFill>
                  <a:schemeClr val="bg1">
                    <a:lumMod val="65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6" name="Group 45"/>
            <p:cNvGrpSpPr/>
            <p:nvPr/>
          </p:nvGrpSpPr>
          <p:grpSpPr>
            <a:xfrm>
              <a:off x="634075" y="8600753"/>
              <a:ext cx="3674608" cy="470399"/>
              <a:chOff x="1998752" y="6567823"/>
              <a:chExt cx="3674608" cy="470399"/>
            </a:xfrm>
          </p:grpSpPr>
          <p:sp>
            <p:nvSpPr>
              <p:cNvPr id="47" name="Oval 46"/>
              <p:cNvSpPr/>
              <p:nvPr/>
            </p:nvSpPr>
            <p:spPr>
              <a:xfrm>
                <a:off x="1998752" y="6567823"/>
                <a:ext cx="470399" cy="470399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 w="12700" cmpd="sng">
                <a:noFill/>
                <a:prstDash val="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>
                <a:normAutofit/>
              </a:bodyPr>
              <a:lstStyle/>
              <a:p>
                <a:pPr algn="ctr"/>
                <a:r>
                  <a:rPr lang="en-US" sz="1100" dirty="0">
                    <a:solidFill>
                      <a:schemeClr val="bg1">
                        <a:lumMod val="95000"/>
                      </a:schemeClr>
                    </a:solidFill>
                    <a:latin typeface="Futura Condensed"/>
                    <a:cs typeface="Futura Condensed"/>
                  </a:rPr>
                  <a:t>0</a:t>
                </a:r>
                <a:endParaRPr lang="en-US" sz="1100" dirty="0">
                  <a:solidFill>
                    <a:schemeClr val="bg1">
                      <a:lumMod val="95000"/>
                    </a:schemeClr>
                  </a:solidFill>
                  <a:latin typeface="Futura Condensed"/>
                  <a:cs typeface="Futura Condensed"/>
                </a:endParaRPr>
              </a:p>
            </p:txBody>
          </p:sp>
          <p:sp>
            <p:nvSpPr>
              <p:cNvPr id="48" name="Oval 47"/>
              <p:cNvSpPr/>
              <p:nvPr/>
            </p:nvSpPr>
            <p:spPr>
              <a:xfrm>
                <a:off x="2532725" y="6567823"/>
                <a:ext cx="470399" cy="470399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 w="12700" cmpd="sng">
                <a:noFill/>
                <a:prstDash val="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>
                    <a:solidFill>
                      <a:schemeClr val="bg1">
                        <a:lumMod val="95000"/>
                      </a:schemeClr>
                    </a:solidFill>
                    <a:latin typeface="Futura Condensed"/>
                    <a:cs typeface="Futura Condensed"/>
                  </a:rPr>
                  <a:t>1</a:t>
                </a:r>
                <a:endParaRPr lang="en-US" sz="1100" dirty="0">
                  <a:solidFill>
                    <a:schemeClr val="bg1">
                      <a:lumMod val="95000"/>
                    </a:schemeClr>
                  </a:solidFill>
                  <a:latin typeface="Futura Condensed"/>
                  <a:cs typeface="Futura Condensed"/>
                </a:endParaRPr>
              </a:p>
            </p:txBody>
          </p:sp>
          <p:sp>
            <p:nvSpPr>
              <p:cNvPr id="49" name="Oval 48"/>
              <p:cNvSpPr/>
              <p:nvPr/>
            </p:nvSpPr>
            <p:spPr>
              <a:xfrm>
                <a:off x="3596453" y="6567823"/>
                <a:ext cx="470399" cy="470399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 w="12700" cmpd="sng">
                <a:noFill/>
                <a:prstDash val="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>
                    <a:solidFill>
                      <a:schemeClr val="bg1">
                        <a:lumMod val="95000"/>
                      </a:schemeClr>
                    </a:solidFill>
                    <a:latin typeface="Futura Condensed"/>
                    <a:cs typeface="Futura Condensed"/>
                  </a:rPr>
                  <a:t>3</a:t>
                </a:r>
                <a:endParaRPr lang="en-US" sz="1100" dirty="0">
                  <a:solidFill>
                    <a:schemeClr val="bg1">
                      <a:lumMod val="95000"/>
                    </a:schemeClr>
                  </a:solidFill>
                  <a:latin typeface="Futura Condensed"/>
                  <a:cs typeface="Futura Condensed"/>
                </a:endParaRPr>
              </a:p>
            </p:txBody>
          </p:sp>
          <p:sp>
            <p:nvSpPr>
              <p:cNvPr id="50" name="Oval 49"/>
              <p:cNvSpPr/>
              <p:nvPr/>
            </p:nvSpPr>
            <p:spPr>
              <a:xfrm>
                <a:off x="4131784" y="6567823"/>
                <a:ext cx="470399" cy="470399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 w="12700" cmpd="sng">
                <a:noFill/>
                <a:prstDash val="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>
                    <a:solidFill>
                      <a:schemeClr val="bg1">
                        <a:lumMod val="95000"/>
                      </a:schemeClr>
                    </a:solidFill>
                    <a:latin typeface="Futura Condensed"/>
                    <a:cs typeface="Futura Condensed"/>
                  </a:rPr>
                  <a:t>4</a:t>
                </a:r>
                <a:endParaRPr lang="en-US" sz="1100" dirty="0">
                  <a:solidFill>
                    <a:schemeClr val="bg1">
                      <a:lumMod val="95000"/>
                    </a:schemeClr>
                  </a:solidFill>
                  <a:latin typeface="Futura Condensed"/>
                  <a:cs typeface="Futura Condensed"/>
                </a:endParaRPr>
              </a:p>
            </p:txBody>
          </p:sp>
          <p:sp>
            <p:nvSpPr>
              <p:cNvPr id="51" name="Oval 50"/>
              <p:cNvSpPr/>
              <p:nvPr/>
            </p:nvSpPr>
            <p:spPr>
              <a:xfrm>
                <a:off x="4666729" y="6567823"/>
                <a:ext cx="470399" cy="470399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 w="12700" cmpd="sng">
                <a:noFill/>
                <a:prstDash val="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smtClean="0">
                    <a:solidFill>
                      <a:schemeClr val="bg1">
                        <a:lumMod val="95000"/>
                      </a:schemeClr>
                    </a:solidFill>
                    <a:latin typeface="Futura Condensed"/>
                    <a:cs typeface="Futura Condensed"/>
                  </a:rPr>
                  <a:t>5</a:t>
                </a:r>
                <a:endParaRPr lang="en-US" sz="1100" dirty="0">
                  <a:solidFill>
                    <a:schemeClr val="bg1">
                      <a:lumMod val="95000"/>
                    </a:schemeClr>
                  </a:solidFill>
                  <a:latin typeface="Futura Condensed"/>
                  <a:cs typeface="Futura Condensed"/>
                </a:endParaRPr>
              </a:p>
            </p:txBody>
          </p:sp>
          <p:sp>
            <p:nvSpPr>
              <p:cNvPr id="52" name="Oval 51"/>
              <p:cNvSpPr/>
              <p:nvPr/>
            </p:nvSpPr>
            <p:spPr>
              <a:xfrm>
                <a:off x="5202961" y="6567823"/>
                <a:ext cx="470399" cy="470399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 w="12700" cmpd="sng">
                <a:noFill/>
                <a:prstDash val="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smtClean="0">
                    <a:solidFill>
                      <a:schemeClr val="bg1">
                        <a:lumMod val="95000"/>
                      </a:schemeClr>
                    </a:solidFill>
                    <a:latin typeface="Futura Condensed"/>
                    <a:cs typeface="Futura Condensed"/>
                  </a:rPr>
                  <a:t>6</a:t>
                </a:r>
                <a:endParaRPr lang="en-US" sz="1100" dirty="0">
                  <a:solidFill>
                    <a:schemeClr val="bg1">
                      <a:lumMod val="95000"/>
                    </a:schemeClr>
                  </a:solidFill>
                  <a:latin typeface="Futura Condensed"/>
                  <a:cs typeface="Futura Condensed"/>
                </a:endParaRPr>
              </a:p>
            </p:txBody>
          </p:sp>
        </p:grpSp>
      </p:grpSp>
      <p:grpSp>
        <p:nvGrpSpPr>
          <p:cNvPr id="61" name="Group 60"/>
          <p:cNvGrpSpPr/>
          <p:nvPr/>
        </p:nvGrpSpPr>
        <p:grpSpPr>
          <a:xfrm>
            <a:off x="1798010" y="8605043"/>
            <a:ext cx="516223" cy="516223"/>
            <a:chOff x="1267298" y="8604842"/>
            <a:chExt cx="516223" cy="516223"/>
          </a:xfrm>
        </p:grpSpPr>
        <p:sp>
          <p:nvSpPr>
            <p:cNvPr id="62" name="Teardrop 61"/>
            <p:cNvSpPr/>
            <p:nvPr/>
          </p:nvSpPr>
          <p:spPr>
            <a:xfrm rot="8075815">
              <a:off x="1267298" y="8604842"/>
              <a:ext cx="516223" cy="516223"/>
            </a:xfrm>
            <a:prstGeom prst="teardrop">
              <a:avLst/>
            </a:prstGeom>
            <a:solidFill>
              <a:srgbClr val="713CD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Rectangle 62"/>
            <p:cNvSpPr/>
            <p:nvPr/>
          </p:nvSpPr>
          <p:spPr>
            <a:xfrm>
              <a:off x="1336401" y="8662999"/>
              <a:ext cx="381002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Futura Condensed"/>
                  <a:cs typeface="Futura Condensed"/>
                </a:rPr>
                <a:t>2</a:t>
              </a:r>
              <a:endParaRPr lang="en-US" sz="4400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grpSp>
        <p:nvGrpSpPr>
          <p:cNvPr id="71" name="Group 70"/>
          <p:cNvGrpSpPr/>
          <p:nvPr/>
        </p:nvGrpSpPr>
        <p:grpSpPr>
          <a:xfrm>
            <a:off x="-1" y="7559351"/>
            <a:ext cx="7772401" cy="666231"/>
            <a:chOff x="-1" y="7378700"/>
            <a:chExt cx="7772401" cy="666231"/>
          </a:xfrm>
        </p:grpSpPr>
        <p:sp>
          <p:nvSpPr>
            <p:cNvPr id="72" name="Rectangle 71"/>
            <p:cNvSpPr/>
            <p:nvPr/>
          </p:nvSpPr>
          <p:spPr>
            <a:xfrm>
              <a:off x="-1" y="7406951"/>
              <a:ext cx="7772401" cy="479582"/>
            </a:xfrm>
            <a:prstGeom prst="rect">
              <a:avLst/>
            </a:prstGeom>
            <a:solidFill>
              <a:srgbClr val="713CD1"/>
            </a:solidFill>
            <a:ln>
              <a:solidFill>
                <a:srgbClr val="713CD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Diamond 72"/>
            <p:cNvSpPr/>
            <p:nvPr/>
          </p:nvSpPr>
          <p:spPr>
            <a:xfrm>
              <a:off x="2108219" y="7648251"/>
              <a:ext cx="381000" cy="381000"/>
            </a:xfrm>
            <a:prstGeom prst="diamond">
              <a:avLst/>
            </a:prstGeom>
            <a:solidFill>
              <a:srgbClr val="713CD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Diamond 73"/>
            <p:cNvSpPr/>
            <p:nvPr/>
          </p:nvSpPr>
          <p:spPr>
            <a:xfrm>
              <a:off x="5681688" y="7663931"/>
              <a:ext cx="384162" cy="381000"/>
            </a:xfrm>
            <a:prstGeom prst="diamond">
              <a:avLst/>
            </a:prstGeom>
            <a:solidFill>
              <a:srgbClr val="713CD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4279937" y="7378700"/>
              <a:ext cx="3187664" cy="52322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zh-CN" altLang="en-US" sz="2800" dirty="0" smtClean="0">
                  <a:solidFill>
                    <a:srgbClr val="FFFFFF"/>
                  </a:solidFill>
                  <a:latin typeface="Futura Condensed"/>
                  <a:cs typeface="Futura Condensed"/>
                </a:rPr>
                <a:t>包含内容</a:t>
              </a:r>
              <a:endParaRPr lang="en-US" sz="2800" dirty="0">
                <a:solidFill>
                  <a:srgbClr val="FFFFFF"/>
                </a:solidFill>
                <a:latin typeface="Futura Condensed"/>
                <a:cs typeface="Futura Condensed"/>
              </a:endParaRP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317500" y="7378700"/>
              <a:ext cx="3962438" cy="52322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zh-CN" altLang="en-US" sz="2800" dirty="0" smtClean="0">
                  <a:solidFill>
                    <a:srgbClr val="FFFFFF"/>
                  </a:solidFill>
                  <a:latin typeface="Futura Condensed"/>
                  <a:cs typeface="Futura Condensed"/>
                </a:rPr>
                <a:t>目前所在</a:t>
              </a:r>
              <a:endParaRPr lang="en-US" sz="2800" dirty="0">
                <a:solidFill>
                  <a:srgbClr val="FFFFFF"/>
                </a:solidFill>
                <a:latin typeface="Futura Condensed"/>
                <a:cs typeface="Futura Condensed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445295" y="1523490"/>
            <a:ext cx="2357172" cy="1332695"/>
            <a:chOff x="409710" y="1458324"/>
            <a:chExt cx="2357172" cy="1332695"/>
          </a:xfrm>
        </p:grpSpPr>
        <p:sp>
          <p:nvSpPr>
            <p:cNvPr id="10" name="TextBox 9"/>
            <p:cNvSpPr txBox="1"/>
            <p:nvPr/>
          </p:nvSpPr>
          <p:spPr>
            <a:xfrm>
              <a:off x="502845" y="1458324"/>
              <a:ext cx="2159129" cy="55181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tIns="91440" bIns="91440" rtlCol="0" anchor="ctr" anchorCtr="0">
              <a:spAutoFit/>
            </a:bodyPr>
            <a:lstStyle/>
            <a:p>
              <a:pPr algn="just"/>
              <a:r>
                <a:rPr lang="zh-CN" altLang="en-US" sz="1200" dirty="0"/>
                <a:t>求助！你能调试这 </a:t>
              </a:r>
              <a:r>
                <a:rPr lang="en-US" altLang="zh-CN" sz="1200" dirty="0"/>
                <a:t>5 </a:t>
              </a:r>
              <a:r>
                <a:rPr lang="zh-CN" altLang="en-US" sz="1200" dirty="0"/>
                <a:t>个有问题的程序么？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09710" y="2145859"/>
              <a:ext cx="2357172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zh-CN" altLang="en-US" sz="1200" dirty="0"/>
                <a:t>在本次活动中，你将查找 </a:t>
              </a:r>
              <a:r>
                <a:rPr lang="en-US" altLang="zh-CN" sz="1200" dirty="0"/>
                <a:t>5 </a:t>
              </a:r>
              <a:r>
                <a:rPr lang="zh-CN" altLang="en-US" sz="1200" dirty="0"/>
                <a:t>个程序中问题的原因，并找出对应的解决方法。</a:t>
              </a:r>
              <a:endParaRPr lang="en-US" sz="1200" dirty="0">
                <a:solidFill>
                  <a:srgbClr val="000000"/>
                </a:solidFill>
                <a:latin typeface="Futura Condensed"/>
                <a:cs typeface="Futura Condensed"/>
              </a:endParaRPr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415665" y="8517982"/>
            <a:ext cx="3227327" cy="1383665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dirty="0">
                <a:sym typeface="+mn-ea"/>
              </a:rPr>
              <a:t>列出程序中所有可能的问题</a:t>
            </a:r>
            <a:r>
              <a:rPr lang="zh-CN" altLang="en-US" sz="1200" dirty="0" smtClean="0">
                <a:sym typeface="+mn-ea"/>
              </a:rPr>
              <a:t>。</a:t>
            </a:r>
            <a:endParaRPr lang="zh-CN" altLang="en-US" sz="1200" dirty="0"/>
          </a:p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dirty="0" smtClean="0">
                <a:sym typeface="+mn-ea"/>
              </a:rPr>
              <a:t>记录</a:t>
            </a:r>
            <a:r>
              <a:rPr lang="zh-CN" altLang="en-US" sz="1200" dirty="0">
                <a:sym typeface="+mn-ea"/>
              </a:rPr>
              <a:t>你所做过的尝试，这是一个有用的提示。你会知道哪些是已经做过的，</a:t>
            </a:r>
            <a:r>
              <a:rPr lang="zh-CN" altLang="en-US" sz="1200" dirty="0" smtClean="0">
                <a:sym typeface="+mn-ea"/>
              </a:rPr>
              <a:t>下一步又</a:t>
            </a:r>
            <a:r>
              <a:rPr lang="zh-CN" altLang="en-US" sz="1200" dirty="0">
                <a:sym typeface="+mn-ea"/>
              </a:rPr>
              <a:t>应该尝试些</a:t>
            </a:r>
            <a:r>
              <a:rPr lang="zh-CN" altLang="en-US" sz="1200" dirty="0" smtClean="0">
                <a:sym typeface="+mn-ea"/>
              </a:rPr>
              <a:t>什么。</a:t>
            </a:r>
            <a:endParaRPr lang="zh-CN" altLang="en-US" sz="1200" dirty="0"/>
          </a:p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dirty="0" smtClean="0">
                <a:sym typeface="+mn-ea"/>
              </a:rPr>
              <a:t>和</a:t>
            </a:r>
            <a:r>
              <a:rPr lang="zh-CN" altLang="en-US" sz="1200" dirty="0">
                <a:sym typeface="+mn-ea"/>
              </a:rPr>
              <a:t>邻桌同学分享和比较彼此查找问题和解决问题的方法，直到你找到适合自己的调试策略。</a:t>
            </a:r>
            <a:endParaRPr lang="en-US" sz="1200" dirty="0" smtClean="0">
              <a:latin typeface="Futura Condensed"/>
              <a:cs typeface="Futura Condensed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4076669" y="8517982"/>
            <a:ext cx="3314032" cy="1014730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lIns="91440" rIns="91440" rtlCol="0">
            <a:spAutoFit/>
          </a:bodyPr>
          <a:lstStyle/>
          <a:p>
            <a:r>
              <a:rPr lang="en-US" altLang="zh-CN" sz="1200" dirty="0" smtClean="0"/>
              <a:t>+  </a:t>
            </a:r>
            <a:r>
              <a:rPr lang="zh-CN" altLang="en-US" sz="1200" dirty="0" smtClean="0">
                <a:sym typeface="+mn-ea"/>
              </a:rPr>
              <a:t>和</a:t>
            </a:r>
            <a:r>
              <a:rPr lang="zh-CN" altLang="en-US" sz="1200" dirty="0">
                <a:sym typeface="+mn-ea"/>
              </a:rPr>
              <a:t>同伴一起讨论彼此测试和调试的过程，记录你们解决方法中的相同点和不同点。</a:t>
            </a:r>
            <a:endParaRPr lang="zh-CN" altLang="en-US" sz="1200" dirty="0"/>
          </a:p>
          <a:p>
            <a:r>
              <a:rPr lang="en-US" altLang="zh-CN" sz="1200" dirty="0" smtClean="0"/>
              <a:t>+  </a:t>
            </a:r>
            <a:r>
              <a:rPr lang="zh-CN" altLang="en-US" sz="1200" dirty="0" smtClean="0">
                <a:sym typeface="+mn-ea"/>
              </a:rPr>
              <a:t>右键点击</a:t>
            </a:r>
            <a:r>
              <a:rPr lang="zh-CN" altLang="en-US" sz="1200" dirty="0">
                <a:sym typeface="+mn-ea"/>
              </a:rPr>
              <a:t>程序积木，添加程序注释，这样可以帮助其他人更好地</a:t>
            </a:r>
            <a:r>
              <a:rPr lang="zh-CN" altLang="en-US" sz="1200" dirty="0" smtClean="0">
                <a:sym typeface="+mn-ea"/>
              </a:rPr>
              <a:t>理解你</a:t>
            </a:r>
            <a:r>
              <a:rPr lang="zh-CN" altLang="en-US" sz="1200" dirty="0">
                <a:sym typeface="+mn-ea"/>
              </a:rPr>
              <a:t>的程序。</a:t>
            </a:r>
            <a:endParaRPr lang="zh-CN" altLang="en-US" sz="1200" dirty="0"/>
          </a:p>
          <a:p>
            <a:r>
              <a:rPr lang="en-US" altLang="zh-CN" sz="1200" dirty="0" smtClean="0"/>
              <a:t>+  </a:t>
            </a:r>
            <a:r>
              <a:rPr lang="zh-CN" altLang="en-US" sz="1200" dirty="0" smtClean="0"/>
              <a:t>帮助</a:t>
            </a:r>
            <a:r>
              <a:rPr lang="zh-CN" altLang="en-US" sz="1200" dirty="0"/>
              <a:t>其他人调试项目！</a:t>
            </a:r>
            <a:endParaRPr lang="en-US" sz="1200" kern="1100" spc="-20" dirty="0">
              <a:latin typeface="Futura Condensed"/>
              <a:cs typeface="Futura Condensed"/>
            </a:endParaRPr>
          </a:p>
        </p:txBody>
      </p:sp>
      <p:cxnSp>
        <p:nvCxnSpPr>
          <p:cNvPr id="70" name="Straight Connector 69"/>
          <p:cNvCxnSpPr/>
          <p:nvPr/>
        </p:nvCxnSpPr>
        <p:spPr>
          <a:xfrm>
            <a:off x="3962555" y="8403678"/>
            <a:ext cx="0" cy="1527722"/>
          </a:xfrm>
          <a:prstGeom prst="line">
            <a:avLst/>
          </a:prstGeom>
          <a:ln w="6350" cmpd="sng">
            <a:solidFill>
              <a:schemeClr val="bg1">
                <a:lumMod val="50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3" name="Group 32"/>
          <p:cNvGrpSpPr/>
          <p:nvPr/>
        </p:nvGrpSpPr>
        <p:grpSpPr>
          <a:xfrm>
            <a:off x="3829978" y="763670"/>
            <a:ext cx="3403354" cy="6936671"/>
            <a:chOff x="4430800" y="865764"/>
            <a:chExt cx="3379233" cy="6527601"/>
          </a:xfrm>
        </p:grpSpPr>
        <p:sp>
          <p:nvSpPr>
            <p:cNvPr id="34" name="Rectangle 33"/>
            <p:cNvSpPr/>
            <p:nvPr/>
          </p:nvSpPr>
          <p:spPr>
            <a:xfrm>
              <a:off x="4430802" y="865764"/>
              <a:ext cx="3377970" cy="1243507"/>
            </a:xfrm>
            <a:prstGeom prst="rect">
              <a:avLst/>
            </a:prstGeom>
            <a:ln w="12700" cmpd="sng">
              <a:solidFill>
                <a:schemeClr val="tx1"/>
              </a:solidFill>
              <a:prstDash val="dash"/>
            </a:ln>
          </p:spPr>
          <p:txBody>
            <a:bodyPr wrap="square" lIns="91440" tIns="91440" bIns="9144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b="1" dirty="0"/>
                <a:t>Debug-It 2.1 </a:t>
              </a:r>
              <a:r>
                <a:rPr lang="zh-CN" altLang="en-US" sz="1200" dirty="0">
                  <a:hlinkClick r:id="rId1" action="ppaction://hlinkfile"/>
                </a:rPr>
                <a:t>https://create.codelab.club/projects/1066/</a:t>
              </a:r>
              <a:endParaRPr lang="en-US" sz="1000" dirty="0">
                <a:latin typeface="Futura Condensed"/>
                <a:cs typeface="Futura Condensed"/>
              </a:endParaRPr>
            </a:p>
            <a:p>
              <a:endParaRPr lang="en-US" sz="600" dirty="0" smtClean="0">
                <a:latin typeface="Futura Condensed"/>
                <a:cs typeface="Futura Condensed"/>
              </a:endParaRPr>
            </a:p>
            <a:p>
              <a:r>
                <a:rPr lang="zh-CN" altLang="en-US" sz="1100" dirty="0"/>
                <a:t>在这个程序里，</a:t>
              </a:r>
              <a:r>
                <a:rPr lang="en-US" altLang="zh-CN" sz="1100" dirty="0"/>
                <a:t>Scratch </a:t>
              </a:r>
              <a:r>
                <a:rPr lang="zh-CN" altLang="en-US" sz="1100" dirty="0"/>
                <a:t>猫要表演舞蹈。当你点击它的时候，它应该踩着</a:t>
              </a:r>
              <a:r>
                <a:rPr lang="zh-CN" altLang="en-US" sz="1100" dirty="0" smtClean="0"/>
                <a:t>鼓点</a:t>
              </a:r>
              <a:r>
                <a:rPr lang="zh-CN" altLang="en-US" sz="1100" dirty="0"/>
                <a:t>跳舞。可是，它刚开始就立刻不动了，而音乐还在继续！该如何解决这个</a:t>
              </a:r>
              <a:r>
                <a:rPr lang="zh-CN" altLang="en-US" sz="1100" dirty="0" smtClean="0"/>
                <a:t>问题</a:t>
              </a:r>
              <a:r>
                <a:rPr lang="zh-CN" altLang="en-US" sz="1100" dirty="0"/>
                <a:t>呢？</a:t>
              </a:r>
              <a:endParaRPr lang="en-US" sz="1100" dirty="0">
                <a:latin typeface="Futura Condensed"/>
                <a:cs typeface="Futura Condensed"/>
              </a:endParaRP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4430802" y="2135971"/>
              <a:ext cx="3377970" cy="1243507"/>
            </a:xfrm>
            <a:prstGeom prst="rect">
              <a:avLst/>
            </a:prstGeom>
            <a:ln w="12700" cmpd="sng">
              <a:solidFill>
                <a:schemeClr val="tx1"/>
              </a:solidFill>
              <a:prstDash val="dash"/>
            </a:ln>
          </p:spPr>
          <p:txBody>
            <a:bodyPr wrap="square" lIns="91440" tIns="91440" bIns="9144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b="1" dirty="0">
                  <a:sym typeface="+mn-ea"/>
                </a:rPr>
                <a:t>Debug-It 2.</a:t>
              </a:r>
              <a:r>
                <a:rPr lang="en-US" altLang="zh-CN" sz="1200" b="1" dirty="0">
                  <a:sym typeface="+mn-ea"/>
                </a:rPr>
                <a:t>2</a:t>
              </a:r>
              <a:r>
                <a:rPr lang="zh-CN" altLang="en-US" sz="1200" b="1" dirty="0">
                  <a:sym typeface="+mn-ea"/>
                </a:rPr>
                <a:t> </a:t>
              </a:r>
              <a:r>
                <a:rPr lang="zh-CN" altLang="en-US" sz="1200" dirty="0">
                  <a:sym typeface="+mn-ea"/>
                  <a:hlinkClick r:id="rId2" action="ppaction://hlinkfile"/>
                </a:rPr>
                <a:t>https://create.codelab.club/projects/1067/</a:t>
              </a:r>
              <a:endParaRPr lang="en-US" sz="1000" dirty="0">
                <a:latin typeface="Futura Condensed"/>
                <a:cs typeface="Futura Condensed"/>
              </a:endParaRPr>
            </a:p>
            <a:p>
              <a:endParaRPr lang="en-US" sz="600" dirty="0" smtClean="0">
                <a:latin typeface="Futura Condensed"/>
                <a:cs typeface="Futura Condensed"/>
              </a:endParaRPr>
            </a:p>
            <a:p>
              <a:r>
                <a:rPr lang="zh-CN" altLang="en-US" sz="1100" dirty="0"/>
                <a:t>在这个程序里，当点击绿旗时，</a:t>
              </a:r>
              <a:r>
                <a:rPr lang="en-US" altLang="zh-CN" sz="1100" dirty="0"/>
                <a:t>Pico </a:t>
              </a:r>
              <a:r>
                <a:rPr lang="zh-CN" altLang="en-US" sz="1100" dirty="0"/>
                <a:t>应该向 </a:t>
              </a:r>
              <a:r>
                <a:rPr lang="en-US" altLang="zh-CN" sz="1100" dirty="0" err="1"/>
                <a:t>Nano</a:t>
              </a:r>
              <a:r>
                <a:rPr lang="en-US" altLang="zh-CN" sz="1100" dirty="0"/>
                <a:t> </a:t>
              </a:r>
              <a:r>
                <a:rPr lang="zh-CN" altLang="en-US" sz="1100" dirty="0"/>
                <a:t>移动。当</a:t>
              </a:r>
              <a:r>
                <a:rPr lang="zh-CN" altLang="en-US" sz="1100" dirty="0" smtClean="0"/>
                <a:t>它碰到 </a:t>
              </a:r>
              <a:r>
                <a:rPr lang="en-US" altLang="zh-CN" sz="1100" dirty="0" err="1"/>
                <a:t>Nano</a:t>
              </a:r>
              <a:r>
                <a:rPr lang="en-US" altLang="zh-CN" sz="1100" dirty="0"/>
                <a:t> </a:t>
              </a:r>
              <a:r>
                <a:rPr lang="zh-CN" altLang="en-US" sz="1100" dirty="0"/>
                <a:t>时，它应该说：“伙计，该你了！”。</a:t>
              </a:r>
              <a:r>
                <a:rPr lang="en-US" altLang="zh-CN" sz="1100" dirty="0" err="1"/>
                <a:t>Nano</a:t>
              </a:r>
              <a:r>
                <a:rPr lang="en-US" altLang="zh-CN" sz="1100" dirty="0"/>
                <a:t> </a:t>
              </a:r>
              <a:r>
                <a:rPr lang="zh-CN" altLang="en-US" sz="1100" dirty="0"/>
                <a:t>会说“该我了！”。可是 </a:t>
              </a:r>
              <a:r>
                <a:rPr lang="en-US" altLang="zh-CN" sz="1100" dirty="0" smtClean="0"/>
                <a:t>Pico </a:t>
              </a:r>
              <a:r>
                <a:rPr lang="zh-CN" altLang="en-US" sz="1100" dirty="0" smtClean="0"/>
                <a:t>什么</a:t>
              </a:r>
              <a:r>
                <a:rPr lang="zh-CN" altLang="en-US" sz="1100" dirty="0"/>
                <a:t>都没对 </a:t>
              </a:r>
              <a:r>
                <a:rPr lang="en-US" altLang="zh-CN" sz="1100" dirty="0" err="1"/>
                <a:t>Nano</a:t>
              </a:r>
              <a:r>
                <a:rPr lang="en-US" altLang="zh-CN" sz="1100" dirty="0"/>
                <a:t> </a:t>
              </a:r>
              <a:r>
                <a:rPr lang="zh-CN" altLang="en-US" sz="1100" dirty="0"/>
                <a:t>说。该如何解决这个问题呢？</a:t>
              </a:r>
              <a:endParaRPr lang="en-US" sz="1100" dirty="0">
                <a:latin typeface="Futura Condensed"/>
                <a:cs typeface="Futura Condensed"/>
              </a:endParaRPr>
            </a:p>
          </p:txBody>
        </p:sp>
        <p:sp>
          <p:nvSpPr>
            <p:cNvPr id="56" name="Rectangle 55"/>
            <p:cNvSpPr/>
            <p:nvPr/>
          </p:nvSpPr>
          <p:spPr>
            <a:xfrm>
              <a:off x="4432061" y="3415740"/>
              <a:ext cx="3377972" cy="1141923"/>
            </a:xfrm>
            <a:prstGeom prst="rect">
              <a:avLst/>
            </a:prstGeom>
            <a:ln w="12700" cmpd="sng">
              <a:solidFill>
                <a:schemeClr val="tx1"/>
              </a:solidFill>
              <a:prstDash val="dash"/>
            </a:ln>
          </p:spPr>
          <p:txBody>
            <a:bodyPr wrap="square" lIns="91440" tIns="91440" bIns="9144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b="1" dirty="0">
                  <a:sym typeface="+mn-ea"/>
                </a:rPr>
                <a:t>Debug-It 2.</a:t>
              </a:r>
              <a:r>
                <a:rPr lang="en-US" altLang="zh-CN" sz="1200" b="1" dirty="0">
                  <a:sym typeface="+mn-ea"/>
                </a:rPr>
                <a:t>3 </a:t>
              </a:r>
              <a:r>
                <a:rPr lang="zh-CN" altLang="en-US" sz="1200" dirty="0">
                  <a:sym typeface="+mn-ea"/>
                  <a:hlinkClick r:id="rId3" action="ppaction://hlinkfile"/>
                </a:rPr>
                <a:t>https://create.codelab.club/projects/1070/</a:t>
              </a:r>
              <a:endParaRPr lang="en-US" sz="1000" dirty="0">
                <a:latin typeface="Futura Condensed"/>
                <a:cs typeface="Futura Condensed"/>
                <a:hlinkClick r:id="rId4" action="ppaction://hlinkfile"/>
              </a:endParaRPr>
            </a:p>
            <a:p>
              <a:pPr marL="171450" indent="-171450">
                <a:buFont typeface="Wingdings" panose="05000000000000000000" pitchFamily="2" charset="2"/>
                <a:buChar char="q"/>
              </a:pPr>
              <a:endParaRPr lang="en-US" sz="1000" dirty="0">
                <a:latin typeface="Futura Condensed"/>
                <a:cs typeface="Futura Condensed"/>
              </a:endParaRPr>
            </a:p>
            <a:p>
              <a:r>
                <a:rPr lang="zh-CN" altLang="en-US" sz="1100" dirty="0"/>
                <a:t>这个程序应该画一张笑脸。但是在绘图过程中，画笔将一只眼睛和嘴巴连在了一起。该如何解决这个问题呢？</a:t>
              </a:r>
              <a:endParaRPr lang="zh-CN" altLang="en-US" sz="1100" dirty="0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4430800" y="4589494"/>
              <a:ext cx="3377972" cy="1417395"/>
            </a:xfrm>
            <a:prstGeom prst="rect">
              <a:avLst/>
            </a:prstGeom>
            <a:ln w="12700" cmpd="sng">
              <a:solidFill>
                <a:schemeClr val="tx1"/>
              </a:solidFill>
              <a:prstDash val="dash"/>
            </a:ln>
          </p:spPr>
          <p:txBody>
            <a:bodyPr wrap="square" lIns="91440" tIns="91440" bIns="9144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b="1" dirty="0">
                  <a:sym typeface="+mn-ea"/>
                </a:rPr>
                <a:t>Debug-It 2.</a:t>
              </a:r>
              <a:r>
                <a:rPr lang="en-US" altLang="zh-CN" sz="1200" b="1" dirty="0">
                  <a:sym typeface="+mn-ea"/>
                </a:rPr>
                <a:t>4</a:t>
              </a:r>
              <a:r>
                <a:rPr lang="zh-CN" altLang="en-US" sz="1200" b="1" dirty="0">
                  <a:sym typeface="+mn-ea"/>
                </a:rPr>
                <a:t> </a:t>
              </a:r>
              <a:r>
                <a:rPr lang="en-US" sz="1200" b="1" dirty="0" smtClean="0">
                  <a:latin typeface="Futura Condensed"/>
                  <a:cs typeface="Futura Condensed"/>
                </a:rPr>
                <a:t> </a:t>
              </a:r>
              <a:r>
                <a:rPr lang="zh-CN" altLang="en-US" sz="1200" dirty="0">
                  <a:hlinkClick r:id="rId5" action="ppaction://hlinkfile"/>
                </a:rPr>
                <a:t>https://create.codelab.club/projects/1071/</a:t>
              </a:r>
              <a:endParaRPr lang="en-US" sz="1000" dirty="0">
                <a:latin typeface="Futura Condensed"/>
                <a:cs typeface="Futura Condensed"/>
              </a:endParaRPr>
            </a:p>
            <a:p>
              <a:endParaRPr lang="en-US" sz="600" dirty="0" smtClean="0">
                <a:latin typeface="Futura Condensed"/>
                <a:cs typeface="Futura Condensed"/>
              </a:endParaRPr>
            </a:p>
            <a:p>
              <a:r>
                <a:rPr lang="zh-CN" altLang="en-US" sz="1100" dirty="0"/>
                <a:t>在这个程序里，当点击绿旗时，一朵花应该开始绽放，到完全绽放时</a:t>
              </a:r>
              <a:r>
                <a:rPr lang="zh-CN" altLang="en-US" sz="1100" dirty="0" smtClean="0"/>
                <a:t>停止</a:t>
              </a:r>
              <a:r>
                <a:rPr lang="zh-CN" altLang="en-US" sz="1100" dirty="0"/>
                <a:t>。但是在花瓣完全打开时，动画没有停止，而是又从头来过。该如何解决</a:t>
              </a:r>
              <a:r>
                <a:rPr lang="zh-CN" altLang="en-US" sz="1100" dirty="0" smtClean="0"/>
                <a:t>这个</a:t>
              </a:r>
              <a:r>
                <a:rPr lang="zh-CN" altLang="en-US" sz="1100" dirty="0"/>
                <a:t>问题呢？</a:t>
              </a:r>
              <a:endParaRPr lang="en-US" sz="1100" dirty="0">
                <a:latin typeface="Futura Condensed"/>
                <a:cs typeface="Futura Condensed"/>
              </a:endParaRPr>
            </a:p>
          </p:txBody>
        </p:sp>
        <p:sp>
          <p:nvSpPr>
            <p:cNvPr id="59" name="Rectangle 58"/>
            <p:cNvSpPr/>
            <p:nvPr/>
          </p:nvSpPr>
          <p:spPr>
            <a:xfrm>
              <a:off x="4430800" y="5975970"/>
              <a:ext cx="3377972" cy="1417395"/>
            </a:xfrm>
            <a:prstGeom prst="rect">
              <a:avLst/>
            </a:prstGeom>
            <a:ln w="12700" cmpd="sng">
              <a:solidFill>
                <a:schemeClr val="tx1"/>
              </a:solidFill>
              <a:prstDash val="dash"/>
            </a:ln>
          </p:spPr>
          <p:txBody>
            <a:bodyPr wrap="square" lIns="91440" tIns="91440" bIns="9144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b="1" dirty="0">
                  <a:sym typeface="+mn-ea"/>
                </a:rPr>
                <a:t>Debug-It 2.</a:t>
              </a:r>
              <a:r>
                <a:rPr lang="en-US" altLang="zh-CN" sz="1200" b="1" dirty="0">
                  <a:sym typeface="+mn-ea"/>
                </a:rPr>
                <a:t>5</a:t>
              </a:r>
              <a:r>
                <a:rPr lang="en-US" altLang="zh-CN" sz="1200" b="1" dirty="0" smtClean="0">
                  <a:latin typeface="Futura Condensed"/>
                  <a:cs typeface="Futura Condensed"/>
                  <a:sym typeface="+mn-ea"/>
                </a:rPr>
                <a:t> </a:t>
              </a:r>
              <a:r>
                <a:rPr lang="zh-CN" altLang="en-US" sz="1200" dirty="0">
                  <a:sym typeface="+mn-ea"/>
                  <a:hlinkClick r:id="rId6" action="ppaction://hlinkfile"/>
                </a:rPr>
                <a:t>https://create.codelab.club/projects/1072/</a:t>
              </a:r>
              <a:endParaRPr lang="en-US" sz="1000" dirty="0">
                <a:latin typeface="Futura Condensed"/>
                <a:cs typeface="Futura Condensed"/>
              </a:endParaRPr>
            </a:p>
            <a:p>
              <a:endParaRPr lang="en-US" sz="600" dirty="0" smtClean="0">
                <a:latin typeface="Futura Condensed"/>
                <a:cs typeface="Futura Condensed"/>
              </a:endParaRPr>
            </a:p>
            <a:p>
              <a:r>
                <a:rPr lang="zh-CN" altLang="en-US" sz="1100" dirty="0"/>
                <a:t>在这个程序里，当点击绿旗时，应该开始播放生日快乐歌。当歌曲</a:t>
              </a:r>
              <a:r>
                <a:rPr lang="zh-CN" altLang="en-US" sz="1100" dirty="0" smtClean="0"/>
                <a:t>结束时</a:t>
              </a:r>
              <a:r>
                <a:rPr lang="zh-CN" altLang="en-US" sz="1100" dirty="0"/>
                <a:t>，应该跳出来一个提示“点击角色吹灭蜡烛”。但是这个提示在歌曲播放的时候就出现了。该如何解决这个问题呢？</a:t>
              </a:r>
              <a:endParaRPr lang="en-US" sz="1100" dirty="0" smtClean="0">
                <a:solidFill>
                  <a:srgbClr val="FF0000"/>
                </a:solidFill>
                <a:latin typeface="Futura Condensed"/>
                <a:cs typeface="Futura Condensed"/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427031" y="3857808"/>
            <a:ext cx="3086100" cy="1758315"/>
            <a:chOff x="427031" y="3857808"/>
            <a:chExt cx="3086100" cy="1758315"/>
          </a:xfrm>
        </p:grpSpPr>
        <p:grpSp>
          <p:nvGrpSpPr>
            <p:cNvPr id="8" name="Group 7"/>
            <p:cNvGrpSpPr/>
            <p:nvPr/>
          </p:nvGrpSpPr>
          <p:grpSpPr>
            <a:xfrm>
              <a:off x="427031" y="3857808"/>
              <a:ext cx="3086100" cy="1758315"/>
              <a:chOff x="427031" y="3857808"/>
              <a:chExt cx="3086100" cy="1758315"/>
            </a:xfrm>
          </p:grpSpPr>
          <p:sp>
            <p:nvSpPr>
              <p:cNvPr id="14" name="TextBox 13"/>
              <p:cNvSpPr txBox="1"/>
              <p:nvPr/>
            </p:nvSpPr>
            <p:spPr>
              <a:xfrm>
                <a:off x="427031" y="4232458"/>
                <a:ext cx="3086100" cy="1383665"/>
              </a:xfrm>
              <a:prstGeom prst="rect">
                <a:avLst/>
              </a:prstGeom>
              <a:noFill/>
              <a:ln w="6350" cmpd="sng">
                <a:noFill/>
                <a:prstDash val="dash"/>
              </a:ln>
            </p:spPr>
            <p:txBody>
              <a:bodyPr wrap="square" rtlCol="0">
                <a:spAutoFit/>
              </a:bodyPr>
              <a:lstStyle/>
              <a:p>
                <a:pPr marL="171450" indent="-171450">
                  <a:buFont typeface="Wingdings" panose="05000000000000000000" pitchFamily="2" charset="2"/>
                  <a:buChar char="q"/>
                </a:pPr>
                <a:r>
                  <a:rPr lang="zh-CN" altLang="en-US" sz="1200" dirty="0"/>
                  <a:t>进入第 </a:t>
                </a:r>
                <a:r>
                  <a:rPr lang="en-US" altLang="zh-CN" sz="1200" dirty="0"/>
                  <a:t>2 </a:t>
                </a:r>
                <a:r>
                  <a:rPr lang="zh-CN" altLang="en-US" sz="1200" dirty="0"/>
                  <a:t>单元“抓虫子”</a:t>
                </a:r>
                <a:r>
                  <a:rPr lang="zh-CN" altLang="en-US" sz="1200" dirty="0" smtClean="0"/>
                  <a:t>工作室：</a:t>
                </a:r>
                <a:r>
                  <a:rPr lang="en-US" sz="1200" dirty="0">
                    <a:latin typeface="Futura Condensed"/>
                    <a:cs typeface="Futura Condensed"/>
                  </a:rPr>
                  <a:t> </a:t>
                </a:r>
                <a:r>
                  <a:rPr lang="zh-CN" altLang="en-US" sz="1200" dirty="0">
                    <a:hlinkClick r:id="rId7" action="ppaction://hlinkfile"/>
                  </a:rPr>
                  <a:t>https://create.codelab.club/studios/73/</a:t>
                </a:r>
                <a:endParaRPr lang="en-US" sz="1200" dirty="0">
                  <a:latin typeface="Futura Condensed"/>
                  <a:cs typeface="Futura Condensed"/>
                </a:endParaRPr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endParaRPr lang="zh-CN" altLang="en-US" sz="1200" dirty="0"/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r>
                  <a:rPr lang="zh-CN" altLang="en-US" sz="1200" dirty="0" smtClean="0">
                    <a:sym typeface="+mn-ea"/>
                  </a:rPr>
                  <a:t>对 </a:t>
                </a:r>
                <a:r>
                  <a:rPr lang="en-US" altLang="zh-CN" sz="1200" dirty="0" smtClean="0">
                    <a:sym typeface="+mn-ea"/>
                  </a:rPr>
                  <a:t>5 </a:t>
                </a:r>
                <a:r>
                  <a:rPr lang="zh-CN" altLang="en-US" sz="1200" dirty="0">
                    <a:sym typeface="+mn-ea"/>
                  </a:rPr>
                  <a:t>个有问题的程序进行测试和</a:t>
                </a:r>
                <a:r>
                  <a:rPr lang="zh-CN" altLang="en-US" sz="1200" dirty="0" smtClean="0">
                    <a:sym typeface="+mn-ea"/>
                  </a:rPr>
                  <a:t>调试。</a:t>
                </a:r>
                <a:endParaRPr lang="en-US" altLang="zh-CN" sz="1200" dirty="0" smtClean="0"/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endParaRPr lang="zh-CN" altLang="en-US" sz="1200" dirty="0"/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r>
                  <a:rPr lang="zh-CN" altLang="en-US" sz="1200" dirty="0">
                    <a:sym typeface="+mn-ea"/>
                  </a:rPr>
                  <a:t>写下你的解决方案，或用你的解决方案对问题程序进行改编</a:t>
                </a:r>
                <a:r>
                  <a:rPr lang="zh-CN" altLang="en-US" sz="1200" dirty="0" smtClean="0">
                    <a:sym typeface="+mn-ea"/>
                  </a:rPr>
                  <a:t>。</a:t>
                </a:r>
                <a:endParaRPr lang="en-US" sz="1200" dirty="0" smtClean="0">
                  <a:latin typeface="Futura Condensed"/>
                  <a:cs typeface="Futura Condensed"/>
                </a:endParaRPr>
              </a:p>
            </p:txBody>
          </p:sp>
          <p:sp>
            <p:nvSpPr>
              <p:cNvPr id="43" name="TextBox 42"/>
              <p:cNvSpPr txBox="1"/>
              <p:nvPr/>
            </p:nvSpPr>
            <p:spPr>
              <a:xfrm>
                <a:off x="444691" y="3857808"/>
                <a:ext cx="295320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600" dirty="0"/>
                  <a:t>从这里开始</a:t>
                </a:r>
                <a:endParaRPr lang="en-US" sz="1600" dirty="0">
                  <a:latin typeface="Futura Condensed"/>
                  <a:cs typeface="Futura Condensed"/>
                </a:endParaRPr>
              </a:p>
            </p:txBody>
          </p:sp>
        </p:grpSp>
        <p:cxnSp>
          <p:nvCxnSpPr>
            <p:cNvPr id="48" name="Straight Connector 47"/>
            <p:cNvCxnSpPr/>
            <p:nvPr/>
          </p:nvCxnSpPr>
          <p:spPr>
            <a:xfrm flipV="1">
              <a:off x="535219" y="4194252"/>
              <a:ext cx="2717679" cy="2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TextBox 61"/>
          <p:cNvSpPr txBox="1"/>
          <p:nvPr/>
        </p:nvSpPr>
        <p:spPr>
          <a:xfrm>
            <a:off x="457995" y="595839"/>
            <a:ext cx="2815942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Futura Condensed"/>
                <a:cs typeface="Futura Condensed"/>
              </a:rPr>
              <a:t>抓虫子</a:t>
            </a:r>
            <a:endParaRPr lang="en-US" sz="4800" dirty="0">
              <a:latin typeface="Futura Condensed"/>
              <a:cs typeface="Futura Condensed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0" y="6351394"/>
            <a:ext cx="7772400" cy="2153959"/>
            <a:chOff x="0" y="6351394"/>
            <a:chExt cx="7772400" cy="2153959"/>
          </a:xfrm>
        </p:grpSpPr>
        <p:sp>
          <p:nvSpPr>
            <p:cNvPr id="45" name="Rectangle 44"/>
            <p:cNvSpPr/>
            <p:nvPr/>
          </p:nvSpPr>
          <p:spPr>
            <a:xfrm>
              <a:off x="0" y="7858307"/>
              <a:ext cx="7772400" cy="410457"/>
            </a:xfrm>
            <a:prstGeom prst="rect">
              <a:avLst/>
            </a:prstGeom>
            <a:solidFill>
              <a:srgbClr val="713CD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Callout 45"/>
            <p:cNvSpPr/>
            <p:nvPr/>
          </p:nvSpPr>
          <p:spPr>
            <a:xfrm rot="15462013" flipV="1">
              <a:off x="413018" y="6228851"/>
              <a:ext cx="2153959" cy="2399046"/>
            </a:xfrm>
            <a:prstGeom prst="wedgeEllipseCallout">
              <a:avLst>
                <a:gd name="adj1" fmla="val -36970"/>
                <a:gd name="adj2" fmla="val 48187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76200" cap="rnd" cmpd="sng">
              <a:solidFill>
                <a:schemeClr val="bg1"/>
              </a:solidFill>
              <a:prstDash val="solid"/>
              <a:beve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vert270" rtlCol="0" anchor="ctr">
              <a:normAutofit fontScale="62500" lnSpcReduction="20000"/>
            </a:bodyPr>
            <a:lstStyle/>
            <a:p>
              <a:pPr algn="ctr"/>
              <a:r>
                <a:rPr lang="zh-CN" altLang="en-US" sz="3200" dirty="0">
                  <a:solidFill>
                    <a:srgbClr val="7030A0"/>
                  </a:solidFill>
                </a:rPr>
                <a:t>感觉进入死胡同了么？没关系！试试以下这些方法。。。</a:t>
              </a:r>
              <a:endParaRPr lang="en-US" sz="1600" kern="1300" baseline="-25000" dirty="0" smtClean="0">
                <a:solidFill>
                  <a:srgbClr val="7030A0"/>
                </a:solidFill>
                <a:latin typeface="Futura Condensed"/>
                <a:cs typeface="Futura Condensed"/>
              </a:endParaRPr>
            </a:p>
          </p:txBody>
        </p:sp>
        <p:grpSp>
          <p:nvGrpSpPr>
            <p:cNvPr id="47" name="Group 46"/>
            <p:cNvGrpSpPr/>
            <p:nvPr/>
          </p:nvGrpSpPr>
          <p:grpSpPr>
            <a:xfrm>
              <a:off x="3962555" y="7871867"/>
              <a:ext cx="3809845" cy="507475"/>
              <a:chOff x="3962555" y="7871867"/>
              <a:chExt cx="3809845" cy="507475"/>
            </a:xfrm>
          </p:grpSpPr>
          <p:sp>
            <p:nvSpPr>
              <p:cNvPr id="49" name="Diamond 48"/>
              <p:cNvSpPr/>
              <p:nvPr/>
            </p:nvSpPr>
            <p:spPr>
              <a:xfrm>
                <a:off x="5676977" y="8053258"/>
                <a:ext cx="381000" cy="326084"/>
              </a:xfrm>
              <a:prstGeom prst="diamond">
                <a:avLst/>
              </a:prstGeom>
              <a:solidFill>
                <a:srgbClr val="713CD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TextBox 52"/>
              <p:cNvSpPr txBox="1"/>
              <p:nvPr/>
            </p:nvSpPr>
            <p:spPr>
              <a:xfrm>
                <a:off x="3962555" y="7871867"/>
                <a:ext cx="380984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dirty="0">
                    <a:solidFill>
                      <a:schemeClr val="bg1"/>
                    </a:solidFill>
                  </a:rPr>
                  <a:t>完成了？</a:t>
                </a:r>
                <a:endParaRPr lang="en-US" dirty="0">
                  <a:solidFill>
                    <a:schemeClr val="bg1"/>
                  </a:solidFill>
                  <a:latin typeface="Futura Condensed"/>
                  <a:cs typeface="Futura Condensed"/>
                </a:endParaRP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69"/>
          <p:cNvSpPr txBox="1"/>
          <p:nvPr/>
        </p:nvSpPr>
        <p:spPr>
          <a:xfrm>
            <a:off x="3540777" y="1521818"/>
            <a:ext cx="2203704" cy="551815"/>
          </a:xfrm>
          <a:prstGeom prst="rect">
            <a:avLst/>
          </a:prstGeom>
          <a:noFill/>
          <a:ln w="6350" cmpd="sng">
            <a:solidFill>
              <a:schemeClr val="tx1"/>
            </a:solidFill>
            <a:prstDash val="dash"/>
          </a:ln>
        </p:spPr>
        <p:txBody>
          <a:bodyPr wrap="square" tIns="91440" bIns="91440" rtlCol="0" anchor="ctr" anchorCtr="0">
            <a:spAutoFit/>
          </a:bodyPr>
          <a:lstStyle/>
          <a:p>
            <a:pPr algn="just"/>
            <a:r>
              <a:rPr lang="zh-CN" altLang="en-US" sz="1200" dirty="0"/>
              <a:t>使用以下空白处或者你自己的设计日志来回答下列问题</a:t>
            </a:r>
            <a:endParaRPr lang="en-US" sz="1200" dirty="0">
              <a:latin typeface="Futura Condensed"/>
              <a:cs typeface="Futura Condensed"/>
            </a:endParaRPr>
          </a:p>
        </p:txBody>
      </p:sp>
      <p:grpSp>
        <p:nvGrpSpPr>
          <p:cNvPr id="39" name="Group 38"/>
          <p:cNvGrpSpPr/>
          <p:nvPr/>
        </p:nvGrpSpPr>
        <p:grpSpPr>
          <a:xfrm>
            <a:off x="6840670" y="-7273"/>
            <a:ext cx="493776" cy="2791968"/>
            <a:chOff x="6840670" y="-7273"/>
            <a:chExt cx="493776" cy="2791968"/>
          </a:xfrm>
        </p:grpSpPr>
        <p:pic>
          <p:nvPicPr>
            <p:cNvPr id="52" name="Picture 51" descr="Unit3activity.png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40670" y="-7273"/>
              <a:ext cx="493776" cy="2791968"/>
            </a:xfrm>
            <a:prstGeom prst="rect">
              <a:avLst/>
            </a:prstGeom>
          </p:spPr>
        </p:pic>
        <p:sp>
          <p:nvSpPr>
            <p:cNvPr id="53" name="TextBox 52"/>
            <p:cNvSpPr txBox="1"/>
            <p:nvPr/>
          </p:nvSpPr>
          <p:spPr>
            <a:xfrm rot="5400000">
              <a:off x="5866589" y="1018907"/>
              <a:ext cx="2436598" cy="39878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r"/>
              <a:r>
                <a:rPr lang="en-US" sz="2000" dirty="0">
                  <a:solidFill>
                    <a:schemeClr val="bg1"/>
                  </a:solidFill>
                  <a:latin typeface="Futura Condensed"/>
                  <a:cs typeface="Futura Condensed"/>
                </a:rPr>
                <a:t> UNIT 2 </a:t>
              </a:r>
              <a:r>
                <a:rPr lang="zh-CN" altLang="en-US" sz="2000" dirty="0">
                  <a:solidFill>
                    <a:schemeClr val="bg1"/>
                  </a:solidFill>
                </a:rPr>
                <a:t>回顾小结</a:t>
              </a:r>
              <a:endParaRPr lang="en-US" sz="2000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457995" y="2725094"/>
            <a:ext cx="6872422" cy="6974779"/>
            <a:chOff x="443298" y="2725094"/>
            <a:chExt cx="6872422" cy="6974779"/>
          </a:xfrm>
        </p:grpSpPr>
        <p:grpSp>
          <p:nvGrpSpPr>
            <p:cNvPr id="51" name="Group 50"/>
            <p:cNvGrpSpPr/>
            <p:nvPr/>
          </p:nvGrpSpPr>
          <p:grpSpPr>
            <a:xfrm>
              <a:off x="444499" y="2725094"/>
              <a:ext cx="6871221" cy="1658949"/>
              <a:chOff x="444499" y="2725094"/>
              <a:chExt cx="6871221" cy="1658949"/>
            </a:xfrm>
          </p:grpSpPr>
          <p:sp>
            <p:nvSpPr>
              <p:cNvPr id="72" name="Rectangle 71"/>
              <p:cNvSpPr/>
              <p:nvPr/>
            </p:nvSpPr>
            <p:spPr>
              <a:xfrm>
                <a:off x="535219" y="3149603"/>
                <a:ext cx="6779300" cy="123444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73" name="Group 72"/>
              <p:cNvGrpSpPr/>
              <p:nvPr/>
            </p:nvGrpSpPr>
            <p:grpSpPr>
              <a:xfrm>
                <a:off x="444499" y="2725094"/>
                <a:ext cx="6871221" cy="338554"/>
                <a:chOff x="444499" y="3063754"/>
                <a:chExt cx="6871221" cy="338554"/>
              </a:xfrm>
            </p:grpSpPr>
            <p:sp>
              <p:nvSpPr>
                <p:cNvPr id="74" name="TextBox 73"/>
                <p:cNvSpPr txBox="1"/>
                <p:nvPr/>
              </p:nvSpPr>
              <p:spPr>
                <a:xfrm>
                  <a:off x="444499" y="3063754"/>
                  <a:ext cx="6871221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/>
                    <a:t>问题出在哪里？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75" name="Straight Connector 74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56" name="Group 55"/>
            <p:cNvGrpSpPr/>
            <p:nvPr/>
          </p:nvGrpSpPr>
          <p:grpSpPr>
            <a:xfrm>
              <a:off x="444499" y="4496851"/>
              <a:ext cx="6871221" cy="1658950"/>
              <a:chOff x="444499" y="4530719"/>
              <a:chExt cx="6871221" cy="1658950"/>
            </a:xfrm>
          </p:grpSpPr>
          <p:sp>
            <p:nvSpPr>
              <p:cNvPr id="67" name="Rectangle 66"/>
              <p:cNvSpPr/>
              <p:nvPr/>
            </p:nvSpPr>
            <p:spPr>
              <a:xfrm>
                <a:off x="535219" y="4955229"/>
                <a:ext cx="6779300" cy="123444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68" name="Group 67"/>
              <p:cNvGrpSpPr/>
              <p:nvPr/>
            </p:nvGrpSpPr>
            <p:grpSpPr>
              <a:xfrm>
                <a:off x="444499" y="4530719"/>
                <a:ext cx="6871221" cy="337185"/>
                <a:chOff x="444499" y="3063754"/>
                <a:chExt cx="6871221" cy="337185"/>
              </a:xfrm>
            </p:grpSpPr>
            <p:sp>
              <p:nvSpPr>
                <p:cNvPr id="69" name="TextBox 68"/>
                <p:cNvSpPr txBox="1"/>
                <p:nvPr/>
              </p:nvSpPr>
              <p:spPr>
                <a:xfrm>
                  <a:off x="444499" y="3063754"/>
                  <a:ext cx="6871221" cy="33718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/>
                    <a:t>你是如何找出问题的？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71" name="Straight Connector 70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57" name="Group 56"/>
            <p:cNvGrpSpPr/>
            <p:nvPr/>
          </p:nvGrpSpPr>
          <p:grpSpPr>
            <a:xfrm>
              <a:off x="444499" y="6268517"/>
              <a:ext cx="6871221" cy="1658950"/>
              <a:chOff x="444499" y="6353187"/>
              <a:chExt cx="6871221" cy="1658950"/>
            </a:xfrm>
          </p:grpSpPr>
          <p:sp>
            <p:nvSpPr>
              <p:cNvPr id="63" name="Rectangle 62"/>
              <p:cNvSpPr/>
              <p:nvPr/>
            </p:nvSpPr>
            <p:spPr>
              <a:xfrm>
                <a:off x="535219" y="6777697"/>
                <a:ext cx="6779300" cy="123444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64" name="Group 63"/>
              <p:cNvGrpSpPr/>
              <p:nvPr/>
            </p:nvGrpSpPr>
            <p:grpSpPr>
              <a:xfrm>
                <a:off x="444499" y="6353187"/>
                <a:ext cx="6871221" cy="338554"/>
                <a:chOff x="444499" y="3063754"/>
                <a:chExt cx="6871221" cy="338554"/>
              </a:xfrm>
            </p:grpSpPr>
            <p:sp>
              <p:nvSpPr>
                <p:cNvPr id="65" name="TextBox 64"/>
                <p:cNvSpPr txBox="1"/>
                <p:nvPr/>
              </p:nvSpPr>
              <p:spPr>
                <a:xfrm>
                  <a:off x="444499" y="3063754"/>
                  <a:ext cx="6871221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 smtClean="0"/>
                    <a:t>你</a:t>
                  </a:r>
                  <a:r>
                    <a:rPr lang="zh-CN" altLang="en-US" sz="1600" dirty="0"/>
                    <a:t>是如何解决问题的？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66" name="Straight Connector 65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58" name="Group 57"/>
            <p:cNvGrpSpPr/>
            <p:nvPr/>
          </p:nvGrpSpPr>
          <p:grpSpPr>
            <a:xfrm>
              <a:off x="443298" y="8040923"/>
              <a:ext cx="6871221" cy="1658950"/>
              <a:chOff x="443298" y="8176395"/>
              <a:chExt cx="6871221" cy="1658950"/>
            </a:xfrm>
          </p:grpSpPr>
          <p:sp>
            <p:nvSpPr>
              <p:cNvPr id="59" name="Rectangle 58"/>
              <p:cNvSpPr/>
              <p:nvPr/>
            </p:nvSpPr>
            <p:spPr>
              <a:xfrm>
                <a:off x="534018" y="8600905"/>
                <a:ext cx="6779300" cy="123444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60" name="Group 59"/>
              <p:cNvGrpSpPr/>
              <p:nvPr/>
            </p:nvGrpSpPr>
            <p:grpSpPr>
              <a:xfrm>
                <a:off x="443298" y="8176395"/>
                <a:ext cx="6871221" cy="337185"/>
                <a:chOff x="444499" y="3063754"/>
                <a:chExt cx="6871221" cy="337185"/>
              </a:xfrm>
            </p:grpSpPr>
            <p:sp>
              <p:nvSpPr>
                <p:cNvPr id="61" name="TextBox 60"/>
                <p:cNvSpPr txBox="1"/>
                <p:nvPr/>
              </p:nvSpPr>
              <p:spPr>
                <a:xfrm>
                  <a:off x="444499" y="3063754"/>
                  <a:ext cx="6871221" cy="33718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/>
                    <a:t>其他人还有其它的解决方案么？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62" name="Straight Connector 61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76" name="Group 75"/>
          <p:cNvGrpSpPr/>
          <p:nvPr/>
        </p:nvGrpSpPr>
        <p:grpSpPr>
          <a:xfrm>
            <a:off x="3540777" y="635270"/>
            <a:ext cx="3108418" cy="584775"/>
            <a:chOff x="3540777" y="635270"/>
            <a:chExt cx="3171308" cy="584775"/>
          </a:xfrm>
        </p:grpSpPr>
        <p:sp>
          <p:nvSpPr>
            <p:cNvPr id="77" name="TextBox 76"/>
            <p:cNvSpPr txBox="1"/>
            <p:nvPr/>
          </p:nvSpPr>
          <p:spPr>
            <a:xfrm>
              <a:off x="3540777" y="635270"/>
              <a:ext cx="3171308" cy="58477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tIns="91440" bIns="91440" rtlCol="0" anchor="ctr" anchorCtr="0">
              <a:spAutoFit/>
            </a:bodyPr>
            <a:lstStyle/>
            <a:p>
              <a:r>
                <a:rPr lang="zh-CN" altLang="en-US" sz="1400" dirty="0">
                  <a:latin typeface="Futura Condensed"/>
                  <a:cs typeface="Futura Condensed"/>
                </a:rPr>
                <a:t>姓名</a:t>
              </a:r>
              <a:r>
                <a:rPr lang="en-US" sz="1200" dirty="0">
                  <a:latin typeface="Futura Condensed"/>
                  <a:cs typeface="Futura Condensed"/>
                </a:rPr>
                <a:t>: </a:t>
              </a:r>
              <a:endParaRPr lang="en-US" sz="1200" dirty="0">
                <a:latin typeface="Futura Condensed"/>
                <a:cs typeface="Futura Condensed"/>
              </a:endParaRPr>
            </a:p>
            <a:p>
              <a:r>
                <a:rPr lang="en-US" sz="1200" dirty="0">
                  <a:latin typeface="Futura Condensed"/>
                  <a:cs typeface="Futura Condensed"/>
                </a:rPr>
                <a:t> 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cxnSp>
          <p:nvCxnSpPr>
            <p:cNvPr id="78" name="Straight Connector 77"/>
            <p:cNvCxnSpPr/>
            <p:nvPr/>
          </p:nvCxnSpPr>
          <p:spPr>
            <a:xfrm>
              <a:off x="3631675" y="1122673"/>
              <a:ext cx="3017520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TextBox 53"/>
          <p:cNvSpPr txBox="1"/>
          <p:nvPr/>
        </p:nvSpPr>
        <p:spPr>
          <a:xfrm>
            <a:off x="457995" y="595839"/>
            <a:ext cx="2815942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/>
              <a:t>抓虫子</a:t>
            </a:r>
            <a:endParaRPr lang="en-US" altLang="zh-CN" sz="4000" dirty="0" smtClean="0"/>
          </a:p>
          <a:p>
            <a:r>
              <a:rPr lang="zh-CN" altLang="en-US" sz="4000" dirty="0" smtClean="0"/>
              <a:t>反思</a:t>
            </a:r>
            <a:endParaRPr lang="en-US" sz="4000" dirty="0" smtClean="0">
              <a:latin typeface="Futura Condensed"/>
              <a:cs typeface="Futura Condense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213"/>
          <p:cNvSpPr txBox="1"/>
          <p:nvPr/>
        </p:nvSpPr>
        <p:spPr>
          <a:xfrm>
            <a:off x="4324350" y="3933190"/>
            <a:ext cx="1490980" cy="1574800"/>
          </a:xfrm>
          <a:prstGeom prst="rect">
            <a:avLst/>
          </a:prstGeom>
          <a:solidFill>
            <a:srgbClr val="FFFFFF"/>
          </a:solidFill>
          <a:ln w="9525" cap="flat" cmpd="sng">
            <a:noFill/>
            <a:prstDash val="solid"/>
            <a:miter/>
            <a:headEnd type="none" w="med" len="med"/>
            <a:tailEnd type="none" w="med" len="med"/>
          </a:ln>
        </p:spPr>
        <p:txBody>
          <a:bodyPr wrap="square"/>
          <a:p>
            <a:pPr indent="0" algn="l">
              <a:buFont typeface="Wingdings" panose="05000000000000000000" pitchFamily="2" charset="2"/>
              <a:buNone/>
            </a:pPr>
            <a:r>
              <a:rPr lang="zh-CN" altLang="en-US" sz="1200" dirty="0">
                <a:ln>
                  <a:noFill/>
                </a:ln>
                <a:solidFill>
                  <a:schemeClr val="tx1"/>
                </a:solidFill>
              </a:rPr>
              <a:t>拍照</a:t>
            </a:r>
            <a:endParaRPr lang="zh-CN" altLang="en-US" sz="1200" dirty="0">
              <a:ln>
                <a:noFill/>
              </a:ln>
              <a:solidFill>
                <a:schemeClr val="tx1"/>
              </a:solidFill>
            </a:endParaRPr>
          </a:p>
          <a:p>
            <a:pPr marL="171450" indent="-171450" algn="l">
              <a:buFont typeface="Wingdings" panose="05000000000000000000" pitchFamily="2" charset="2"/>
              <a:buChar char="q"/>
            </a:pPr>
            <a:endParaRPr lang="zh-CN" altLang="en-US" sz="1200" dirty="0">
              <a:ln>
                <a:noFill/>
              </a:ln>
              <a:solidFill>
                <a:schemeClr val="tx1"/>
              </a:solidFill>
            </a:endParaRPr>
          </a:p>
          <a:p>
            <a:pPr indent="0" algn="l">
              <a:buFont typeface="Wingdings" panose="05000000000000000000" pitchFamily="2" charset="2"/>
              <a:buNone/>
            </a:pPr>
            <a:r>
              <a:rPr lang="zh-CN" altLang="en-US" sz="1200" dirty="0">
                <a:ln>
                  <a:noFill/>
                </a:ln>
                <a:solidFill>
                  <a:schemeClr val="tx1"/>
                </a:solidFill>
              </a:rPr>
              <a:t>上传造型</a:t>
            </a:r>
            <a:endParaRPr lang="zh-CN" altLang="en-US" sz="1200" dirty="0">
              <a:ln>
                <a:noFill/>
              </a:ln>
              <a:solidFill>
                <a:schemeClr val="tx1"/>
              </a:solidFill>
            </a:endParaRPr>
          </a:p>
          <a:p>
            <a:pPr marL="171450" indent="-171450" algn="l">
              <a:buFont typeface="Wingdings" panose="05000000000000000000" pitchFamily="2" charset="2"/>
              <a:buChar char="q"/>
            </a:pPr>
            <a:endParaRPr lang="zh-CN" altLang="en-US" sz="1200" dirty="0">
              <a:ln>
                <a:noFill/>
              </a:ln>
              <a:solidFill>
                <a:schemeClr val="tx1"/>
              </a:solidFill>
            </a:endParaRPr>
          </a:p>
          <a:p>
            <a:pPr indent="0" algn="l">
              <a:buFont typeface="Wingdings" panose="05000000000000000000" pitchFamily="2" charset="2"/>
              <a:buNone/>
            </a:pPr>
            <a:r>
              <a:rPr lang="zh-CN" altLang="en-US" sz="1200" dirty="0">
                <a:ln>
                  <a:noFill/>
                </a:ln>
                <a:solidFill>
                  <a:schemeClr val="tx1"/>
                </a:solidFill>
              </a:rPr>
              <a:t>随机造型</a:t>
            </a:r>
            <a:endParaRPr lang="zh-CN" altLang="en-US" sz="1200" dirty="0">
              <a:ln>
                <a:noFill/>
              </a:ln>
              <a:solidFill>
                <a:schemeClr val="tx1"/>
              </a:solidFill>
            </a:endParaRPr>
          </a:p>
          <a:p>
            <a:pPr marL="171450" indent="-171450" algn="l">
              <a:buFont typeface="Wingdings" panose="05000000000000000000" pitchFamily="2" charset="2"/>
              <a:buChar char="q"/>
            </a:pPr>
            <a:endParaRPr lang="zh-CN" altLang="en-US" sz="1200" dirty="0">
              <a:ln>
                <a:noFill/>
              </a:ln>
              <a:solidFill>
                <a:schemeClr val="tx1"/>
              </a:solidFill>
            </a:endParaRPr>
          </a:p>
          <a:p>
            <a:pPr indent="0" algn="l">
              <a:buFont typeface="Wingdings" panose="05000000000000000000" pitchFamily="2" charset="2"/>
              <a:buNone/>
            </a:pPr>
            <a:r>
              <a:rPr lang="zh-CN" altLang="en-US" sz="1200" dirty="0">
                <a:ln>
                  <a:noFill/>
                </a:ln>
                <a:solidFill>
                  <a:schemeClr val="tx1"/>
                </a:solidFill>
              </a:rPr>
              <a:t>绘制造型</a:t>
            </a:r>
            <a:endParaRPr lang="zh-CN" altLang="en-US" sz="1200" dirty="0">
              <a:ln>
                <a:noFill/>
              </a:ln>
              <a:solidFill>
                <a:schemeClr val="tx1"/>
              </a:solidFill>
            </a:endParaRPr>
          </a:p>
          <a:p>
            <a:pPr indent="0" algn="l">
              <a:buFont typeface="Wingdings" panose="05000000000000000000" pitchFamily="2" charset="2"/>
              <a:buNone/>
            </a:pPr>
            <a:endParaRPr lang="zh-CN" altLang="en-US" sz="1200" dirty="0">
              <a:ln>
                <a:noFill/>
              </a:ln>
              <a:solidFill>
                <a:schemeClr val="tx1"/>
              </a:solidFill>
            </a:endParaRPr>
          </a:p>
          <a:p>
            <a:pPr indent="0" algn="l">
              <a:buFont typeface="Wingdings" panose="05000000000000000000" pitchFamily="2" charset="2"/>
              <a:buNone/>
            </a:pPr>
            <a:r>
              <a:rPr lang="zh-CN" altLang="en-US" sz="1200" dirty="0">
                <a:ln>
                  <a:noFill/>
                </a:ln>
                <a:solidFill>
                  <a:schemeClr val="tx1"/>
                </a:solidFill>
              </a:rPr>
              <a:t>选择造型</a:t>
            </a:r>
            <a:endParaRPr lang="zh-CN" altLang="en-US" sz="1200" dirty="0">
              <a:ln>
                <a:noFill/>
              </a:ln>
              <a:solidFill>
                <a:schemeClr val="tx1"/>
              </a:solidFill>
            </a:endParaRPr>
          </a:p>
          <a:p>
            <a:pPr indent="0" algn="l">
              <a:buFont typeface="Wingdings" panose="05000000000000000000" pitchFamily="2" charset="2"/>
              <a:buNone/>
            </a:pPr>
            <a:endParaRPr lang="zh-CN" altLang="en-US" sz="1200" dirty="0">
              <a:ln>
                <a:noFill/>
              </a:ln>
              <a:solidFill>
                <a:schemeClr val="tx1"/>
              </a:solidFill>
            </a:endParaRPr>
          </a:p>
        </p:txBody>
      </p:sp>
      <p:sp>
        <p:nvSpPr>
          <p:cNvPr id="1073743061" name="文本框 213"/>
          <p:cNvSpPr txBox="1"/>
          <p:nvPr/>
        </p:nvSpPr>
        <p:spPr>
          <a:xfrm>
            <a:off x="6307455" y="4081145"/>
            <a:ext cx="1490980" cy="1574800"/>
          </a:xfrm>
          <a:prstGeom prst="rect">
            <a:avLst/>
          </a:prstGeom>
          <a:solidFill>
            <a:srgbClr val="FFFFFF"/>
          </a:solidFill>
          <a:ln w="9525" cap="flat" cmpd="sng">
            <a:noFill/>
            <a:prstDash val="solid"/>
            <a:miter/>
            <a:headEnd type="none" w="med" len="med"/>
            <a:tailEnd type="none" w="med" len="med"/>
          </a:ln>
        </p:spPr>
        <p:txBody>
          <a:bodyPr wrap="square"/>
          <a:p>
            <a:pPr indent="0" algn="l">
              <a:buFont typeface="Wingdings" panose="05000000000000000000" pitchFamily="2" charset="2"/>
              <a:buNone/>
            </a:pPr>
            <a:r>
              <a:rPr lang="zh-CN" altLang="en-US" sz="1200" dirty="0">
                <a:ln>
                  <a:noFill/>
                </a:ln>
                <a:solidFill>
                  <a:schemeClr val="tx1"/>
                </a:solidFill>
                <a:sym typeface="+mn-ea"/>
              </a:rPr>
              <a:t>上传声音</a:t>
            </a:r>
            <a:endParaRPr lang="zh-CN" altLang="en-US" sz="1200" dirty="0">
              <a:ln>
                <a:noFill/>
              </a:ln>
              <a:solidFill>
                <a:schemeClr val="tx1"/>
              </a:solidFill>
            </a:endParaRPr>
          </a:p>
          <a:p>
            <a:pPr marL="171450" indent="-171450" algn="l">
              <a:buFont typeface="Wingdings" panose="05000000000000000000" pitchFamily="2" charset="2"/>
              <a:buChar char="q"/>
            </a:pPr>
            <a:endParaRPr lang="zh-CN" altLang="en-US" sz="1200" dirty="0">
              <a:ln>
                <a:noFill/>
              </a:ln>
              <a:solidFill>
                <a:schemeClr val="tx1"/>
              </a:solidFill>
            </a:endParaRPr>
          </a:p>
          <a:p>
            <a:pPr indent="0" algn="l">
              <a:buFont typeface="Wingdings" panose="05000000000000000000" pitchFamily="2" charset="2"/>
              <a:buNone/>
            </a:pPr>
            <a:r>
              <a:rPr lang="zh-CN" altLang="en-US" sz="1200" dirty="0">
                <a:ln>
                  <a:noFill/>
                </a:ln>
                <a:solidFill>
                  <a:schemeClr val="tx1"/>
                </a:solidFill>
                <a:sym typeface="+mn-ea"/>
              </a:rPr>
              <a:t>选择一个随机声音</a:t>
            </a:r>
            <a:endParaRPr lang="zh-CN" altLang="en-US" sz="1200" dirty="0">
              <a:ln>
                <a:noFill/>
              </a:ln>
              <a:solidFill>
                <a:schemeClr val="tx1"/>
              </a:solidFill>
            </a:endParaRPr>
          </a:p>
          <a:p>
            <a:pPr marL="171450" indent="-171450" algn="l">
              <a:buFont typeface="Wingdings" panose="05000000000000000000" pitchFamily="2" charset="2"/>
              <a:buChar char="q"/>
            </a:pPr>
            <a:endParaRPr lang="zh-CN" altLang="en-US" sz="1200" dirty="0">
              <a:ln>
                <a:noFill/>
              </a:ln>
              <a:solidFill>
                <a:schemeClr val="tx1"/>
              </a:solidFill>
            </a:endParaRPr>
          </a:p>
          <a:p>
            <a:pPr indent="0" algn="l">
              <a:buFont typeface="Wingdings" panose="05000000000000000000" pitchFamily="2" charset="2"/>
              <a:buNone/>
            </a:pPr>
            <a:r>
              <a:rPr lang="zh-CN" altLang="en-US" sz="1200" dirty="0">
                <a:ln>
                  <a:noFill/>
                </a:ln>
                <a:solidFill>
                  <a:schemeClr val="tx1"/>
                </a:solidFill>
                <a:sym typeface="+mn-ea"/>
              </a:rPr>
              <a:t>录制你自己的声音</a:t>
            </a:r>
            <a:endParaRPr lang="zh-CN" altLang="en-US" sz="1200" dirty="0">
              <a:ln>
                <a:noFill/>
              </a:ln>
              <a:solidFill>
                <a:schemeClr val="tx1"/>
              </a:solidFill>
            </a:endParaRPr>
          </a:p>
          <a:p>
            <a:pPr marL="171450" indent="-171450" algn="l">
              <a:buFont typeface="Wingdings" panose="05000000000000000000" pitchFamily="2" charset="2"/>
              <a:buChar char="q"/>
            </a:pPr>
            <a:endParaRPr lang="zh-CN" altLang="en-US" sz="1200" dirty="0">
              <a:ln>
                <a:noFill/>
              </a:ln>
              <a:solidFill>
                <a:schemeClr val="tx1"/>
              </a:solidFill>
            </a:endParaRPr>
          </a:p>
          <a:p>
            <a:pPr indent="0" algn="l">
              <a:buFont typeface="Wingdings" panose="05000000000000000000" pitchFamily="2" charset="2"/>
              <a:buNone/>
            </a:pPr>
            <a:r>
              <a:rPr lang="zh-CN" altLang="en-US" sz="1200" dirty="0">
                <a:ln>
                  <a:noFill/>
                </a:ln>
                <a:solidFill>
                  <a:schemeClr val="tx1"/>
                </a:solidFill>
                <a:sym typeface="+mn-ea"/>
              </a:rPr>
              <a:t>从库中选择声音</a:t>
            </a:r>
            <a:endParaRPr lang="zh-CN" altLang="en-US" sz="1200" dirty="0">
              <a:ln>
                <a:noFill/>
              </a:ln>
              <a:solidFill>
                <a:schemeClr val="tx1"/>
              </a:solidFill>
            </a:endParaRPr>
          </a:p>
          <a:p>
            <a:pPr indent="0" algn="l">
              <a:buFont typeface="Wingdings" panose="05000000000000000000" pitchFamily="2" charset="2"/>
              <a:buNone/>
            </a:pPr>
            <a:endParaRPr lang="zh-CN" altLang="en-US" sz="1200" dirty="0">
              <a:ln>
                <a:noFill/>
              </a:ln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80715" y="7673819"/>
            <a:ext cx="2874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Futura Condensed"/>
                <a:cs typeface="Futura Condensed"/>
              </a:rPr>
              <a:t>FINISHED?</a:t>
            </a:r>
            <a:endParaRPr lang="en-US" dirty="0">
              <a:solidFill>
                <a:schemeClr val="bg1"/>
              </a:solidFill>
              <a:latin typeface="Futura Condensed"/>
              <a:cs typeface="Futura Condensed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15544" y="7556500"/>
            <a:ext cx="28742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  <a:latin typeface="Futura Condensed"/>
                <a:cs typeface="Futura Condensed"/>
              </a:rPr>
              <a:t>TIPS &amp; TRICKS</a:t>
            </a:r>
            <a:endParaRPr lang="en-US" sz="2800" dirty="0">
              <a:solidFill>
                <a:schemeClr val="bg1"/>
              </a:solidFill>
              <a:latin typeface="Futura Condensed"/>
              <a:cs typeface="Futura Condensed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5135956" y="7894426"/>
            <a:ext cx="2874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Futura Condensed"/>
                <a:cs typeface="Futura Condensed"/>
              </a:rPr>
              <a:t>FINISHED?</a:t>
            </a:r>
            <a:endParaRPr lang="en-US" dirty="0">
              <a:solidFill>
                <a:schemeClr val="bg1"/>
              </a:solidFill>
              <a:latin typeface="Futura Condensed"/>
              <a:cs typeface="Futura Condensed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0" y="7871074"/>
            <a:ext cx="7772399" cy="532604"/>
            <a:chOff x="0" y="7871074"/>
            <a:chExt cx="7772399" cy="532604"/>
          </a:xfrm>
        </p:grpSpPr>
        <p:sp>
          <p:nvSpPr>
            <p:cNvPr id="39" name="Rectangle 38"/>
            <p:cNvSpPr/>
            <p:nvPr/>
          </p:nvSpPr>
          <p:spPr>
            <a:xfrm>
              <a:off x="0" y="7871074"/>
              <a:ext cx="7772399" cy="410457"/>
            </a:xfrm>
            <a:prstGeom prst="rect">
              <a:avLst/>
            </a:prstGeom>
            <a:solidFill>
              <a:srgbClr val="713CD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Diamond 39"/>
            <p:cNvSpPr/>
            <p:nvPr/>
          </p:nvSpPr>
          <p:spPr>
            <a:xfrm>
              <a:off x="2461036" y="8077594"/>
              <a:ext cx="381000" cy="326084"/>
            </a:xfrm>
            <a:prstGeom prst="diamond">
              <a:avLst/>
            </a:prstGeom>
            <a:solidFill>
              <a:srgbClr val="713CD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Diamond 41"/>
            <p:cNvSpPr/>
            <p:nvPr/>
          </p:nvSpPr>
          <p:spPr>
            <a:xfrm>
              <a:off x="6347235" y="8066025"/>
              <a:ext cx="381000" cy="326084"/>
            </a:xfrm>
            <a:prstGeom prst="diamond">
              <a:avLst/>
            </a:prstGeom>
            <a:solidFill>
              <a:srgbClr val="713CD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0" y="7879206"/>
              <a:ext cx="5303072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 smtClean="0">
                  <a:solidFill>
                    <a:schemeClr val="bg1"/>
                  </a:solidFill>
                  <a:latin typeface="Futura Condensed"/>
                  <a:cs typeface="Futura Condensed"/>
                </a:rPr>
                <a:t>可以使用的积木</a:t>
              </a:r>
              <a:endParaRPr lang="zh-CN" altLang="en-US" dirty="0" smtClean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5303071" y="7884634"/>
              <a:ext cx="24693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</a:rPr>
                <a:t>完成了？</a:t>
              </a:r>
              <a:endParaRPr lang="en-US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3529921" y="6230886"/>
            <a:ext cx="3727355" cy="1512674"/>
            <a:chOff x="3992282" y="2830659"/>
            <a:chExt cx="3307404" cy="1512674"/>
          </a:xfrm>
        </p:grpSpPr>
        <p:sp>
          <p:nvSpPr>
            <p:cNvPr id="46" name="TextBox 45"/>
            <p:cNvSpPr txBox="1"/>
            <p:nvPr/>
          </p:nvSpPr>
          <p:spPr>
            <a:xfrm>
              <a:off x="4089400" y="3328603"/>
              <a:ext cx="3210286" cy="1014730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/>
                <a:t>利用不同的造型，让你的动画生动起来</a:t>
              </a:r>
              <a:r>
                <a:rPr lang="zh-CN" altLang="en-US" sz="1200" dirty="0" smtClean="0"/>
                <a:t>。</a:t>
              </a:r>
              <a:endParaRPr lang="zh-CN" altLang="en-US" sz="1200" dirty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/>
                <a:t>添加</a:t>
              </a:r>
              <a:r>
                <a:rPr lang="zh-CN" altLang="en-US" sz="1200" dirty="0"/>
                <a:t>脚本让角色对鼠标点击和按键有响应，赋予角色互动</a:t>
              </a:r>
              <a:r>
                <a:rPr lang="zh-CN" altLang="en-US" sz="1200" dirty="0" smtClean="0"/>
                <a:t>性。</a:t>
              </a:r>
              <a:endParaRPr lang="zh-CN" altLang="en-US" sz="1200" dirty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/>
                <a:t>在</a:t>
              </a:r>
              <a:r>
                <a:rPr lang="zh-CN" altLang="en-US" sz="1200" dirty="0"/>
                <a:t>项目页面上添加说明，提醒人们如何和作品</a:t>
              </a:r>
              <a:r>
                <a:rPr lang="zh-CN" altLang="en-US" sz="1200" dirty="0" smtClean="0"/>
                <a:t>互动。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3992282" y="2830659"/>
              <a:ext cx="33074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试一试</a:t>
              </a:r>
              <a:endParaRPr lang="en-US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48" name="Straight Connector 47"/>
            <p:cNvCxnSpPr/>
            <p:nvPr/>
          </p:nvCxnSpPr>
          <p:spPr>
            <a:xfrm flipV="1">
              <a:off x="4089400" y="3169213"/>
              <a:ext cx="3210286" cy="2937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" name="TextBox 51"/>
          <p:cNvSpPr txBox="1"/>
          <p:nvPr/>
        </p:nvSpPr>
        <p:spPr>
          <a:xfrm>
            <a:off x="5108762" y="8329342"/>
            <a:ext cx="2515048" cy="1753235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lIns="91440" rIns="91440" rtlCol="0">
            <a:spAutoFit/>
          </a:bodyPr>
          <a:lstStyle/>
          <a:p>
            <a:r>
              <a:rPr lang="en-US" altLang="zh-CN" sz="1200" dirty="0" smtClean="0"/>
              <a:t>+  </a:t>
            </a:r>
            <a:r>
              <a:rPr lang="zh-CN" altLang="en-US" sz="1200" dirty="0" smtClean="0"/>
              <a:t>将</a:t>
            </a:r>
            <a:r>
              <a:rPr lang="zh-CN" altLang="en-US" sz="1200" dirty="0"/>
              <a:t>你的项目上传到“音乐视频”工作室里</a:t>
            </a:r>
            <a:r>
              <a:rPr lang="zh-CN" altLang="en-US" sz="1200" dirty="0" smtClean="0"/>
              <a:t>去</a:t>
            </a:r>
            <a:r>
              <a:rPr lang="zh-CN" altLang="en-US" sz="1200" dirty="0" smtClean="0">
                <a:hlinkClick r:id="rId1" action="ppaction://hlinkfile"/>
              </a:rPr>
              <a:t>https://create.codelab.club/studios/74/</a:t>
            </a:r>
            <a:endParaRPr lang="en-US" sz="1200" dirty="0">
              <a:latin typeface="Futura Condensed"/>
              <a:cs typeface="Futura Condensed"/>
            </a:endParaRPr>
          </a:p>
          <a:p>
            <a:r>
              <a:rPr lang="en-US" altLang="zh-CN" sz="1200" dirty="0" smtClean="0"/>
              <a:t>+  </a:t>
            </a:r>
            <a:r>
              <a:rPr lang="zh-CN" altLang="en-US" sz="1200" dirty="0" smtClean="0"/>
              <a:t>对</a:t>
            </a:r>
            <a:r>
              <a:rPr lang="zh-CN" altLang="en-US" sz="1200" dirty="0"/>
              <a:t>那些你借用在自己项目里的他人的方案、音乐或程序，确定你</a:t>
            </a:r>
            <a:r>
              <a:rPr lang="zh-CN" altLang="en-US" sz="1200" dirty="0" smtClean="0"/>
              <a:t>给予了对方</a:t>
            </a:r>
            <a:r>
              <a:rPr lang="zh-CN" altLang="en-US" sz="1200" dirty="0"/>
              <a:t>应有的认可。</a:t>
            </a:r>
            <a:endParaRPr lang="zh-CN" altLang="en-US" sz="1200" dirty="0"/>
          </a:p>
          <a:p>
            <a:r>
              <a:rPr lang="en-US" altLang="zh-CN" sz="1200" dirty="0" smtClean="0"/>
              <a:t>+  </a:t>
            </a:r>
            <a:r>
              <a:rPr lang="zh-CN" altLang="en-US" sz="1200" dirty="0" smtClean="0"/>
              <a:t>挑战</a:t>
            </a:r>
            <a:r>
              <a:rPr lang="zh-CN" altLang="en-US" sz="1200" dirty="0"/>
              <a:t>自己，多做一些！创作你自己的角色，声音或</a:t>
            </a:r>
            <a:r>
              <a:rPr lang="zh-CN" altLang="en-US" sz="1200" dirty="0" smtClean="0"/>
              <a:t>造型。</a:t>
            </a:r>
            <a:endParaRPr lang="en-US" sz="1200" kern="1100" spc="-20" dirty="0" smtClean="0">
              <a:latin typeface="Futura Condensed"/>
              <a:cs typeface="Futura Condensed"/>
            </a:endParaRPr>
          </a:p>
        </p:txBody>
      </p:sp>
      <p:cxnSp>
        <p:nvCxnSpPr>
          <p:cNvPr id="61" name="Straight Connector 60"/>
          <p:cNvCxnSpPr/>
          <p:nvPr/>
        </p:nvCxnSpPr>
        <p:spPr>
          <a:xfrm>
            <a:off x="5006987" y="8435653"/>
            <a:ext cx="0" cy="1527722"/>
          </a:xfrm>
          <a:prstGeom prst="line">
            <a:avLst/>
          </a:prstGeom>
          <a:ln w="6350" cmpd="sng">
            <a:solidFill>
              <a:schemeClr val="bg1">
                <a:lumMod val="50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6" name="Group 15"/>
          <p:cNvGrpSpPr/>
          <p:nvPr/>
        </p:nvGrpSpPr>
        <p:grpSpPr>
          <a:xfrm>
            <a:off x="444500" y="1520809"/>
            <a:ext cx="2348507" cy="1880101"/>
            <a:chOff x="519774" y="1540396"/>
            <a:chExt cx="2348507" cy="1880101"/>
          </a:xfrm>
        </p:grpSpPr>
        <p:sp>
          <p:nvSpPr>
            <p:cNvPr id="10" name="TextBox 9"/>
            <p:cNvSpPr txBox="1"/>
            <p:nvPr/>
          </p:nvSpPr>
          <p:spPr>
            <a:xfrm>
              <a:off x="613831" y="1540396"/>
              <a:ext cx="2243955" cy="736600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tIns="91440" bIns="91440" rtlCol="0" anchor="ctr" anchorCtr="0">
              <a:spAutoFit/>
            </a:bodyPr>
            <a:lstStyle/>
            <a:p>
              <a:pPr algn="just"/>
              <a:r>
                <a:rPr lang="zh-CN" altLang="en-US" sz="1200" dirty="0"/>
                <a:t>如何融合音乐和动画创作出自己的 </a:t>
              </a:r>
              <a:r>
                <a:rPr lang="en-US" altLang="zh-CN" sz="1200" dirty="0"/>
                <a:t>Scratch </a:t>
              </a:r>
              <a:r>
                <a:rPr lang="zh-CN" altLang="en-US" sz="1200" dirty="0"/>
                <a:t>音乐视频作品呢？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19774" y="2405767"/>
              <a:ext cx="2348507" cy="101473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1200" dirty="0"/>
                <a:t>在这个项目中，你将探索关于剧场、歌曲、舞蹈、音乐、绘图、插画、摄影以及</a:t>
              </a:r>
              <a:r>
                <a:rPr lang="zh-CN" altLang="en-US" sz="1200" dirty="0" smtClean="0"/>
                <a:t>动画的</a:t>
              </a:r>
              <a:r>
                <a:rPr lang="zh-CN" altLang="en-US" sz="1200" dirty="0"/>
                <a:t>一些元素，并且创作一个个性化的音乐</a:t>
              </a:r>
              <a:r>
                <a:rPr lang="zh-CN" altLang="en-US" sz="1200" dirty="0" smtClean="0"/>
                <a:t>视频。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428357" y="3857808"/>
            <a:ext cx="2969349" cy="1020220"/>
            <a:chOff x="441661" y="3857808"/>
            <a:chExt cx="2969349" cy="1020220"/>
          </a:xfrm>
        </p:grpSpPr>
        <p:sp>
          <p:nvSpPr>
            <p:cNvPr id="50" name="TextBox 49"/>
            <p:cNvSpPr txBox="1"/>
            <p:nvPr/>
          </p:nvSpPr>
          <p:spPr>
            <a:xfrm>
              <a:off x="457804" y="3857808"/>
              <a:ext cx="295320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从这里开始</a:t>
              </a:r>
              <a:endParaRPr lang="en-US" sz="1600" dirty="0">
                <a:latin typeface="Futura Condensed"/>
                <a:cs typeface="Futura Condensed"/>
              </a:endParaRPr>
            </a:p>
          </p:txBody>
        </p:sp>
        <p:grpSp>
          <p:nvGrpSpPr>
            <p:cNvPr id="22" name="Group 21"/>
            <p:cNvGrpSpPr/>
            <p:nvPr/>
          </p:nvGrpSpPr>
          <p:grpSpPr>
            <a:xfrm>
              <a:off x="441661" y="4194252"/>
              <a:ext cx="2885167" cy="683776"/>
              <a:chOff x="499401" y="4194252"/>
              <a:chExt cx="2885167" cy="683776"/>
            </a:xfrm>
          </p:grpSpPr>
          <p:sp>
            <p:nvSpPr>
              <p:cNvPr id="14" name="TextBox 13"/>
              <p:cNvSpPr txBox="1"/>
              <p:nvPr/>
            </p:nvSpPr>
            <p:spPr>
              <a:xfrm>
                <a:off x="499401" y="4232868"/>
                <a:ext cx="2885167" cy="645160"/>
              </a:xfrm>
              <a:prstGeom prst="rect">
                <a:avLst/>
              </a:prstGeom>
              <a:noFill/>
              <a:ln w="6350" cmpd="sng">
                <a:noFill/>
                <a:prstDash val="dash"/>
              </a:ln>
            </p:spPr>
            <p:txBody>
              <a:bodyPr wrap="square" rtlCol="0">
                <a:spAutoFit/>
              </a:bodyPr>
              <a:lstStyle/>
              <a:p>
                <a:pPr marL="171450" indent="-171450">
                  <a:buFont typeface="Wingdings" panose="05000000000000000000" pitchFamily="2" charset="2"/>
                  <a:buChar char="q"/>
                </a:pPr>
                <a:r>
                  <a:rPr lang="zh-CN" altLang="en-US" sz="1200" dirty="0"/>
                  <a:t>添加声音</a:t>
                </a:r>
                <a:endParaRPr lang="zh-CN" altLang="en-US" sz="1200" dirty="0"/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r>
                  <a:rPr lang="zh-CN" altLang="en-US" sz="1200" dirty="0"/>
                  <a:t>添加一个角色并让它产生动画效果</a:t>
                </a:r>
                <a:endParaRPr lang="zh-CN" altLang="en-US" sz="1200" dirty="0"/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r>
                  <a:rPr lang="zh-CN" altLang="en-US" sz="1200" dirty="0" smtClean="0"/>
                  <a:t>让</a:t>
                </a:r>
                <a:r>
                  <a:rPr lang="zh-CN" altLang="en-US" sz="1200" dirty="0"/>
                  <a:t>声音和动画互动</a:t>
                </a:r>
                <a:endParaRPr lang="en-US" sz="1200" dirty="0" smtClean="0">
                  <a:latin typeface="Futura Condensed"/>
                  <a:cs typeface="Futura Condensed"/>
                </a:endParaRPr>
              </a:p>
            </p:txBody>
          </p:sp>
          <p:cxnSp>
            <p:nvCxnSpPr>
              <p:cNvPr id="17" name="Straight Connector 16"/>
              <p:cNvCxnSpPr/>
              <p:nvPr/>
            </p:nvCxnSpPr>
            <p:spPr>
              <a:xfrm flipV="1">
                <a:off x="606263" y="4194252"/>
                <a:ext cx="2717679" cy="2"/>
              </a:xfrm>
              <a:prstGeom prst="line">
                <a:avLst/>
              </a:prstGeom>
              <a:ln w="9525" cmpd="sng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06" name="TextBox 105"/>
          <p:cNvSpPr txBox="1"/>
          <p:nvPr/>
        </p:nvSpPr>
        <p:spPr>
          <a:xfrm>
            <a:off x="457200" y="595840"/>
            <a:ext cx="281594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dirty="0"/>
              <a:t>音乐视频</a:t>
            </a:r>
            <a:endParaRPr lang="en-US" sz="4400" dirty="0" smtClean="0">
              <a:latin typeface="Futura Condensed"/>
              <a:cs typeface="Futura Condensed"/>
            </a:endParaRPr>
          </a:p>
        </p:txBody>
      </p:sp>
      <p:pic>
        <p:nvPicPr>
          <p:cNvPr id="4" name="Picture 3" descr="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9160" y="595630"/>
            <a:ext cx="3909060" cy="2931795"/>
          </a:xfrm>
          <a:prstGeom prst="rect">
            <a:avLst/>
          </a:prstGeom>
        </p:spPr>
      </p:pic>
      <p:pic>
        <p:nvPicPr>
          <p:cNvPr id="6" name="Picture 5" descr="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885" y="5015865"/>
            <a:ext cx="1170305" cy="258508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29965" y="3885565"/>
            <a:ext cx="835660" cy="2345055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47995" y="4033520"/>
            <a:ext cx="799465" cy="2048510"/>
          </a:xfrm>
          <a:prstGeom prst="rect">
            <a:avLst/>
          </a:prstGeom>
        </p:spPr>
      </p:pic>
      <p:pic>
        <p:nvPicPr>
          <p:cNvPr id="27" name="Picture 26" descr="2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1660" y="8332470"/>
            <a:ext cx="4229100" cy="16840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oup 48"/>
          <p:cNvGrpSpPr/>
          <p:nvPr/>
        </p:nvGrpSpPr>
        <p:grpSpPr>
          <a:xfrm>
            <a:off x="6840670" y="-7273"/>
            <a:ext cx="493776" cy="2791968"/>
            <a:chOff x="6840670" y="-7273"/>
            <a:chExt cx="493776" cy="2791968"/>
          </a:xfrm>
        </p:grpSpPr>
        <p:pic>
          <p:nvPicPr>
            <p:cNvPr id="50" name="Picture 49" descr="Unit3activity.png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40670" y="-7273"/>
              <a:ext cx="493776" cy="2791968"/>
            </a:xfrm>
            <a:prstGeom prst="rect">
              <a:avLst/>
            </a:prstGeom>
          </p:spPr>
        </p:pic>
        <p:sp>
          <p:nvSpPr>
            <p:cNvPr id="51" name="TextBox 50"/>
            <p:cNvSpPr txBox="1"/>
            <p:nvPr/>
          </p:nvSpPr>
          <p:spPr>
            <a:xfrm rot="5400000">
              <a:off x="5866589" y="1018907"/>
              <a:ext cx="2436598" cy="39878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r"/>
              <a:r>
                <a:rPr lang="en-US" sz="2000" dirty="0">
                  <a:solidFill>
                    <a:schemeClr val="bg1"/>
                  </a:solidFill>
                  <a:latin typeface="Futura Condensed"/>
                  <a:cs typeface="Futura Condensed"/>
                </a:rPr>
                <a:t> UNIT 2 </a:t>
              </a:r>
              <a:r>
                <a:rPr lang="zh-CN" altLang="en-US" sz="2000" dirty="0">
                  <a:solidFill>
                    <a:schemeClr val="bg1"/>
                  </a:solidFill>
                </a:rPr>
                <a:t>回顾小结</a:t>
              </a:r>
              <a:endParaRPr lang="en-US" sz="2000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sp>
        <p:nvSpPr>
          <p:cNvPr id="70" name="TextBox 69"/>
          <p:cNvSpPr txBox="1"/>
          <p:nvPr/>
        </p:nvSpPr>
        <p:spPr>
          <a:xfrm>
            <a:off x="3540777" y="1521818"/>
            <a:ext cx="2203704" cy="551815"/>
          </a:xfrm>
          <a:prstGeom prst="rect">
            <a:avLst/>
          </a:prstGeom>
          <a:noFill/>
          <a:ln w="6350" cmpd="sng">
            <a:solidFill>
              <a:schemeClr val="tx1"/>
            </a:solidFill>
            <a:prstDash val="dash"/>
          </a:ln>
        </p:spPr>
        <p:txBody>
          <a:bodyPr wrap="square" tIns="91440" bIns="91440" rtlCol="0" anchor="ctr" anchorCtr="0">
            <a:spAutoFit/>
          </a:bodyPr>
          <a:lstStyle/>
          <a:p>
            <a:pPr algn="just"/>
            <a:r>
              <a:rPr lang="zh-CN" altLang="en-US" sz="1200" dirty="0"/>
              <a:t>使用以下空白处或者你自己的设计日志来回答下列问题</a:t>
            </a:r>
            <a:endParaRPr lang="en-US" sz="1200" dirty="0">
              <a:latin typeface="Futura Condensed"/>
              <a:cs typeface="Futura Condensed"/>
            </a:endParaRPr>
          </a:p>
        </p:txBody>
      </p:sp>
      <p:grpSp>
        <p:nvGrpSpPr>
          <p:cNvPr id="80" name="Group 79"/>
          <p:cNvGrpSpPr/>
          <p:nvPr/>
        </p:nvGrpSpPr>
        <p:grpSpPr>
          <a:xfrm>
            <a:off x="3540777" y="635270"/>
            <a:ext cx="3108418" cy="584775"/>
            <a:chOff x="3540777" y="635270"/>
            <a:chExt cx="3171308" cy="584775"/>
          </a:xfrm>
        </p:grpSpPr>
        <p:sp>
          <p:nvSpPr>
            <p:cNvPr id="81" name="TextBox 80"/>
            <p:cNvSpPr txBox="1"/>
            <p:nvPr/>
          </p:nvSpPr>
          <p:spPr>
            <a:xfrm>
              <a:off x="3540777" y="635270"/>
              <a:ext cx="3171308" cy="58477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tIns="91440" bIns="91440" rtlCol="0" anchor="ctr" anchorCtr="0">
              <a:spAutoFit/>
            </a:bodyPr>
            <a:lstStyle/>
            <a:p>
              <a:r>
                <a:rPr lang="zh-CN" altLang="en-US" sz="1400" dirty="0">
                  <a:latin typeface="Futura Condensed"/>
                  <a:cs typeface="Futura Condensed"/>
                </a:rPr>
                <a:t>姓名</a:t>
              </a:r>
              <a:r>
                <a:rPr lang="en-US" sz="1200" dirty="0">
                  <a:latin typeface="Futura Condensed"/>
                  <a:cs typeface="Futura Condensed"/>
                </a:rPr>
                <a:t>: </a:t>
              </a:r>
              <a:endParaRPr lang="en-US" sz="1200" dirty="0">
                <a:latin typeface="Futura Condensed"/>
                <a:cs typeface="Futura Condensed"/>
              </a:endParaRPr>
            </a:p>
            <a:p>
              <a:r>
                <a:rPr lang="en-US" sz="1200" dirty="0">
                  <a:latin typeface="Futura Condensed"/>
                  <a:cs typeface="Futura Condensed"/>
                </a:rPr>
                <a:t> 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cxnSp>
          <p:nvCxnSpPr>
            <p:cNvPr id="82" name="Straight Connector 81"/>
            <p:cNvCxnSpPr/>
            <p:nvPr/>
          </p:nvCxnSpPr>
          <p:spPr>
            <a:xfrm>
              <a:off x="3631675" y="1122673"/>
              <a:ext cx="3017520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7" name="Group 56"/>
          <p:cNvGrpSpPr/>
          <p:nvPr/>
        </p:nvGrpSpPr>
        <p:grpSpPr>
          <a:xfrm>
            <a:off x="459196" y="2725094"/>
            <a:ext cx="6871221" cy="6851723"/>
            <a:chOff x="459196" y="2725094"/>
            <a:chExt cx="6871221" cy="6851723"/>
          </a:xfrm>
        </p:grpSpPr>
        <p:grpSp>
          <p:nvGrpSpPr>
            <p:cNvPr id="58" name="Group 57"/>
            <p:cNvGrpSpPr/>
            <p:nvPr/>
          </p:nvGrpSpPr>
          <p:grpSpPr>
            <a:xfrm>
              <a:off x="459196" y="2725094"/>
              <a:ext cx="6871221" cy="2207589"/>
              <a:chOff x="444499" y="2725094"/>
              <a:chExt cx="6871221" cy="2207589"/>
            </a:xfrm>
          </p:grpSpPr>
          <p:sp>
            <p:nvSpPr>
              <p:cNvPr id="69" name="Rectangle 68"/>
              <p:cNvSpPr/>
              <p:nvPr/>
            </p:nvSpPr>
            <p:spPr>
              <a:xfrm>
                <a:off x="535219" y="3149603"/>
                <a:ext cx="6779300" cy="178308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71" name="Group 70"/>
              <p:cNvGrpSpPr/>
              <p:nvPr/>
            </p:nvGrpSpPr>
            <p:grpSpPr>
              <a:xfrm>
                <a:off x="444499" y="2725094"/>
                <a:ext cx="6871221" cy="338554"/>
                <a:chOff x="444499" y="3063754"/>
                <a:chExt cx="6871221" cy="338554"/>
              </a:xfrm>
            </p:grpSpPr>
            <p:sp>
              <p:nvSpPr>
                <p:cNvPr id="72" name="TextBox 71"/>
                <p:cNvSpPr txBox="1"/>
                <p:nvPr/>
              </p:nvSpPr>
              <p:spPr>
                <a:xfrm>
                  <a:off x="444499" y="3063754"/>
                  <a:ext cx="6871221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/>
                    <a:t>你攻克的一个难题是什么？你是如何解决的？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73" name="Straight Connector 72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59" name="Group 58"/>
            <p:cNvGrpSpPr/>
            <p:nvPr/>
          </p:nvGrpSpPr>
          <p:grpSpPr>
            <a:xfrm>
              <a:off x="459196" y="5047206"/>
              <a:ext cx="6871221" cy="2207590"/>
              <a:chOff x="444499" y="4530719"/>
              <a:chExt cx="6871221" cy="2207590"/>
            </a:xfrm>
          </p:grpSpPr>
          <p:sp>
            <p:nvSpPr>
              <p:cNvPr id="65" name="Rectangle 64"/>
              <p:cNvSpPr/>
              <p:nvPr/>
            </p:nvSpPr>
            <p:spPr>
              <a:xfrm>
                <a:off x="535219" y="4955229"/>
                <a:ext cx="6779300" cy="178308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66" name="Group 65"/>
              <p:cNvGrpSpPr/>
              <p:nvPr/>
            </p:nvGrpSpPr>
            <p:grpSpPr>
              <a:xfrm>
                <a:off x="444499" y="4530719"/>
                <a:ext cx="6871221" cy="337185"/>
                <a:chOff x="444499" y="3063754"/>
                <a:chExt cx="6871221" cy="337185"/>
              </a:xfrm>
            </p:grpSpPr>
            <p:sp>
              <p:nvSpPr>
                <p:cNvPr id="67" name="TextBox 66"/>
                <p:cNvSpPr txBox="1"/>
                <p:nvPr/>
              </p:nvSpPr>
              <p:spPr>
                <a:xfrm>
                  <a:off x="444499" y="3063754"/>
                  <a:ext cx="6871221" cy="33718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/>
                    <a:t>你还有什么不太明白的？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68" name="Straight Connector 67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60" name="Group 59"/>
            <p:cNvGrpSpPr/>
            <p:nvPr/>
          </p:nvGrpSpPr>
          <p:grpSpPr>
            <a:xfrm>
              <a:off x="459196" y="7369227"/>
              <a:ext cx="6871221" cy="2207590"/>
              <a:chOff x="444499" y="6353187"/>
              <a:chExt cx="6871221" cy="2207590"/>
            </a:xfrm>
          </p:grpSpPr>
          <p:sp>
            <p:nvSpPr>
              <p:cNvPr id="61" name="Rectangle 60"/>
              <p:cNvSpPr/>
              <p:nvPr/>
            </p:nvSpPr>
            <p:spPr>
              <a:xfrm>
                <a:off x="535219" y="6777697"/>
                <a:ext cx="6779300" cy="178308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62" name="Group 61"/>
              <p:cNvGrpSpPr/>
              <p:nvPr/>
            </p:nvGrpSpPr>
            <p:grpSpPr>
              <a:xfrm>
                <a:off x="444499" y="6353187"/>
                <a:ext cx="6871221" cy="337185"/>
                <a:chOff x="444499" y="3063754"/>
                <a:chExt cx="6871221" cy="337185"/>
              </a:xfrm>
            </p:grpSpPr>
            <p:sp>
              <p:nvSpPr>
                <p:cNvPr id="63" name="TextBox 62"/>
                <p:cNvSpPr txBox="1"/>
                <p:nvPr/>
              </p:nvSpPr>
              <p:spPr>
                <a:xfrm>
                  <a:off x="444499" y="3063754"/>
                  <a:ext cx="6871221" cy="33718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/>
                    <a:t>对你从他人处借用的想法、音乐或程序，你是如何给予对方认可的呢？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64" name="Straight Connector 63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36" name="TextBox 35"/>
          <p:cNvSpPr txBox="1"/>
          <p:nvPr/>
        </p:nvSpPr>
        <p:spPr>
          <a:xfrm>
            <a:off x="457200" y="595840"/>
            <a:ext cx="2815942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dirty="0"/>
              <a:t>音乐视频反思</a:t>
            </a:r>
            <a:endParaRPr lang="en-US" sz="4400" dirty="0" smtClean="0">
              <a:latin typeface="Futura Condensed"/>
              <a:cs typeface="Futura Condense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Unit2performingscripts.png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772400" cy="10058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Group 90"/>
          <p:cNvGrpSpPr/>
          <p:nvPr/>
        </p:nvGrpSpPr>
        <p:grpSpPr>
          <a:xfrm>
            <a:off x="459196" y="2725094"/>
            <a:ext cx="6871221" cy="5202373"/>
            <a:chOff x="444499" y="2725094"/>
            <a:chExt cx="6871221" cy="5202373"/>
          </a:xfrm>
        </p:grpSpPr>
        <p:grpSp>
          <p:nvGrpSpPr>
            <p:cNvPr id="17" name="Group 16"/>
            <p:cNvGrpSpPr/>
            <p:nvPr/>
          </p:nvGrpSpPr>
          <p:grpSpPr>
            <a:xfrm>
              <a:off x="444499" y="2725094"/>
              <a:ext cx="6871221" cy="1658949"/>
              <a:chOff x="444499" y="2725094"/>
              <a:chExt cx="6871221" cy="1658949"/>
            </a:xfrm>
          </p:grpSpPr>
          <p:sp>
            <p:nvSpPr>
              <p:cNvPr id="24" name="Rectangle 23"/>
              <p:cNvSpPr/>
              <p:nvPr/>
            </p:nvSpPr>
            <p:spPr>
              <a:xfrm>
                <a:off x="535219" y="3149603"/>
                <a:ext cx="6779300" cy="123444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" name="Group 2"/>
              <p:cNvGrpSpPr/>
              <p:nvPr/>
            </p:nvGrpSpPr>
            <p:grpSpPr>
              <a:xfrm>
                <a:off x="444499" y="2725094"/>
                <a:ext cx="6871221" cy="337185"/>
                <a:chOff x="444499" y="3063754"/>
                <a:chExt cx="6871221" cy="337185"/>
              </a:xfrm>
            </p:grpSpPr>
            <p:sp>
              <p:nvSpPr>
                <p:cNvPr id="19" name="TextBox 18"/>
                <p:cNvSpPr txBox="1"/>
                <p:nvPr/>
              </p:nvSpPr>
              <p:spPr>
                <a:xfrm>
                  <a:off x="444499" y="3063754"/>
                  <a:ext cx="6871221" cy="33718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/>
                    <a:t>有哪</a:t>
                  </a:r>
                  <a:r>
                    <a:rPr lang="zh-CN" altLang="en-US" sz="1600" dirty="0">
                      <a:sym typeface="+mn-ea"/>
                    </a:rPr>
                    <a:t>些方式能够让动作被触发呢?</a:t>
                  </a:r>
                  <a:endParaRPr lang="zh-CN" altLang="en-US" sz="1600" dirty="0"/>
                </a:p>
              </p:txBody>
            </p:sp>
            <p:cxnSp>
              <p:nvCxnSpPr>
                <p:cNvPr id="20" name="Straight Connector 19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6" name="Group 15"/>
            <p:cNvGrpSpPr/>
            <p:nvPr/>
          </p:nvGrpSpPr>
          <p:grpSpPr>
            <a:xfrm>
              <a:off x="444499" y="4496851"/>
              <a:ext cx="6871221" cy="1658950"/>
              <a:chOff x="444499" y="4530719"/>
              <a:chExt cx="6871221" cy="1658950"/>
            </a:xfrm>
          </p:grpSpPr>
          <p:sp>
            <p:nvSpPr>
              <p:cNvPr id="52" name="Rectangle 51"/>
              <p:cNvSpPr/>
              <p:nvPr/>
            </p:nvSpPr>
            <p:spPr>
              <a:xfrm>
                <a:off x="535219" y="4955229"/>
                <a:ext cx="6779300" cy="123444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3" name="Group 52"/>
              <p:cNvGrpSpPr/>
              <p:nvPr/>
            </p:nvGrpSpPr>
            <p:grpSpPr>
              <a:xfrm>
                <a:off x="444499" y="4530719"/>
                <a:ext cx="6871221" cy="337185"/>
                <a:chOff x="444499" y="3063754"/>
                <a:chExt cx="6871221" cy="337185"/>
              </a:xfrm>
            </p:grpSpPr>
            <p:sp>
              <p:nvSpPr>
                <p:cNvPr id="54" name="TextBox 53"/>
                <p:cNvSpPr txBox="1"/>
                <p:nvPr/>
              </p:nvSpPr>
              <p:spPr>
                <a:xfrm>
                  <a:off x="444499" y="3063754"/>
                  <a:ext cx="6871221" cy="33718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 smtClean="0">
                      <a:sym typeface="+mn-ea"/>
                    </a:rPr>
                    <a:t>有</a:t>
                  </a:r>
                  <a:r>
                    <a:rPr lang="zh-CN" altLang="en-US" sz="1600" dirty="0">
                      <a:sym typeface="+mn-ea"/>
                    </a:rPr>
                    <a:t>哪些方式能够让几件事情同时开始？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55" name="Straight Connector 54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8" name="Group 17"/>
            <p:cNvGrpSpPr/>
            <p:nvPr/>
          </p:nvGrpSpPr>
          <p:grpSpPr>
            <a:xfrm>
              <a:off x="444499" y="6268517"/>
              <a:ext cx="6871221" cy="1658950"/>
              <a:chOff x="444499" y="6353187"/>
              <a:chExt cx="6871221" cy="1658950"/>
            </a:xfrm>
          </p:grpSpPr>
          <p:sp>
            <p:nvSpPr>
              <p:cNvPr id="32" name="Rectangle 31"/>
              <p:cNvSpPr/>
              <p:nvPr/>
            </p:nvSpPr>
            <p:spPr>
              <a:xfrm>
                <a:off x="535219" y="6777697"/>
                <a:ext cx="6779300" cy="123444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5" name="Group 34"/>
              <p:cNvGrpSpPr/>
              <p:nvPr/>
            </p:nvGrpSpPr>
            <p:grpSpPr>
              <a:xfrm>
                <a:off x="444499" y="6353187"/>
                <a:ext cx="6871221" cy="339412"/>
                <a:chOff x="444499" y="3063754"/>
                <a:chExt cx="6871221" cy="339412"/>
              </a:xfrm>
            </p:grpSpPr>
            <p:sp>
              <p:nvSpPr>
                <p:cNvPr id="36" name="TextBox 35"/>
                <p:cNvSpPr txBox="1"/>
                <p:nvPr/>
              </p:nvSpPr>
              <p:spPr>
                <a:xfrm>
                  <a:off x="444499" y="3063754"/>
                  <a:ext cx="6871221" cy="33941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>
                      <a:sym typeface="+mn-ea"/>
                    </a:rPr>
                    <a:t>如何让不同角色同步动作？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37" name="Straight Connector 36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56" name="TextBox 55"/>
          <p:cNvSpPr txBox="1"/>
          <p:nvPr/>
        </p:nvSpPr>
        <p:spPr>
          <a:xfrm>
            <a:off x="887307" y="933849"/>
            <a:ext cx="2815942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/>
              <a:t>脚本表</a:t>
            </a:r>
            <a:r>
              <a:rPr lang="zh-CN" altLang="en-US" sz="3200" dirty="0" smtClean="0"/>
              <a:t>演</a:t>
            </a:r>
            <a:endParaRPr lang="en-US" altLang="zh-CN" sz="3200" dirty="0" smtClean="0"/>
          </a:p>
          <a:p>
            <a:r>
              <a:rPr lang="zh-CN" altLang="en-US" sz="3200" dirty="0" smtClean="0"/>
              <a:t>反思</a:t>
            </a:r>
            <a:endParaRPr lang="en-US" sz="3200" dirty="0" smtClean="0">
              <a:latin typeface="Futura Condensed"/>
              <a:cs typeface="Futura Condensed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3540777" y="1521818"/>
            <a:ext cx="2203704" cy="551815"/>
          </a:xfrm>
          <a:prstGeom prst="rect">
            <a:avLst/>
          </a:prstGeom>
          <a:noFill/>
          <a:ln w="6350" cmpd="sng">
            <a:solidFill>
              <a:schemeClr val="tx1"/>
            </a:solidFill>
            <a:prstDash val="dash"/>
          </a:ln>
        </p:spPr>
        <p:txBody>
          <a:bodyPr wrap="square" tIns="91440" bIns="91440" rtlCol="0" anchor="ctr" anchorCtr="0">
            <a:spAutoFit/>
          </a:bodyPr>
          <a:lstStyle/>
          <a:p>
            <a:pPr algn="just"/>
            <a:r>
              <a:rPr lang="zh-CN" altLang="en-US" sz="1200" dirty="0"/>
              <a:t>使用以下空白处或者你自己的设计日志来回答下列问题</a:t>
            </a:r>
            <a:endParaRPr lang="en-US" sz="1200" dirty="0">
              <a:latin typeface="Futura Condensed"/>
              <a:cs typeface="Futura Condensed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6840670" y="-7273"/>
            <a:ext cx="493776" cy="2791968"/>
            <a:chOff x="6840670" y="-7273"/>
            <a:chExt cx="493776" cy="2791968"/>
          </a:xfrm>
        </p:grpSpPr>
        <p:pic>
          <p:nvPicPr>
            <p:cNvPr id="72" name="Picture 71" descr="Unit3activity.png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40670" y="-7273"/>
              <a:ext cx="493776" cy="2791968"/>
            </a:xfrm>
            <a:prstGeom prst="rect">
              <a:avLst/>
            </a:prstGeom>
          </p:spPr>
        </p:pic>
        <p:sp>
          <p:nvSpPr>
            <p:cNvPr id="44" name="TextBox 43"/>
            <p:cNvSpPr txBox="1"/>
            <p:nvPr/>
          </p:nvSpPr>
          <p:spPr>
            <a:xfrm rot="5400000">
              <a:off x="5866589" y="1018907"/>
              <a:ext cx="2436598" cy="39878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r"/>
              <a:r>
                <a:rPr lang="en-US" sz="2000" dirty="0">
                  <a:solidFill>
                    <a:schemeClr val="bg1"/>
                  </a:solidFill>
                  <a:latin typeface="Futura Condensed"/>
                  <a:cs typeface="Futura Condensed"/>
                </a:rPr>
                <a:t> UNIT </a:t>
              </a:r>
              <a:r>
                <a:rPr lang="en-US" sz="2000" dirty="0" smtClean="0">
                  <a:solidFill>
                    <a:schemeClr val="bg1"/>
                  </a:solidFill>
                  <a:latin typeface="Futura Condensed"/>
                  <a:cs typeface="Futura Condensed"/>
                </a:rPr>
                <a:t>2 </a:t>
              </a:r>
              <a:r>
                <a:rPr lang="zh-CN" altLang="en-US" sz="2000" dirty="0" smtClean="0">
                  <a:solidFill>
                    <a:schemeClr val="bg1"/>
                  </a:solidFill>
                </a:rPr>
                <a:t>回顾</a:t>
              </a:r>
              <a:r>
                <a:rPr lang="zh-CN" altLang="en-US" sz="2000" dirty="0">
                  <a:solidFill>
                    <a:schemeClr val="bg1"/>
                  </a:solidFill>
                </a:rPr>
                <a:t>小结</a:t>
              </a:r>
              <a:endParaRPr lang="en-US" sz="2000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3540777" y="635270"/>
            <a:ext cx="3108418" cy="584775"/>
            <a:chOff x="3540777" y="635270"/>
            <a:chExt cx="3171308" cy="584775"/>
          </a:xfrm>
        </p:grpSpPr>
        <p:sp>
          <p:nvSpPr>
            <p:cNvPr id="50" name="TextBox 49"/>
            <p:cNvSpPr txBox="1"/>
            <p:nvPr/>
          </p:nvSpPr>
          <p:spPr>
            <a:xfrm>
              <a:off x="3540777" y="635270"/>
              <a:ext cx="3171308" cy="58477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tIns="91440" bIns="91440" rtlCol="0" anchor="ctr" anchorCtr="0">
              <a:spAutoFit/>
            </a:bodyPr>
            <a:lstStyle/>
            <a:p>
              <a:r>
                <a:rPr lang="zh-CN" altLang="en-US" sz="1400" dirty="0">
                  <a:latin typeface="Futura Condensed"/>
                  <a:cs typeface="Futura Condensed"/>
                </a:rPr>
                <a:t>姓名</a:t>
              </a:r>
              <a:r>
                <a:rPr lang="en-US" sz="1200" dirty="0">
                  <a:latin typeface="Futura Condensed"/>
                  <a:cs typeface="Futura Condensed"/>
                </a:rPr>
                <a:t>: </a:t>
              </a:r>
              <a:endParaRPr lang="en-US" sz="1200" dirty="0">
                <a:latin typeface="Futura Condensed"/>
                <a:cs typeface="Futura Condensed"/>
              </a:endParaRPr>
            </a:p>
            <a:p>
              <a:r>
                <a:rPr lang="en-US" sz="1200" dirty="0">
                  <a:latin typeface="Futura Condensed"/>
                  <a:cs typeface="Futura Condensed"/>
                </a:rPr>
                <a:t> 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cxnSp>
          <p:nvCxnSpPr>
            <p:cNvPr id="51" name="Straight Connector 50"/>
            <p:cNvCxnSpPr/>
            <p:nvPr/>
          </p:nvCxnSpPr>
          <p:spPr>
            <a:xfrm>
              <a:off x="3631675" y="1122673"/>
              <a:ext cx="3017520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/>
          <p:cNvSpPr txBox="1"/>
          <p:nvPr/>
        </p:nvSpPr>
        <p:spPr>
          <a:xfrm>
            <a:off x="457993" y="8629372"/>
            <a:ext cx="3763137" cy="645160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dirty="0"/>
              <a:t>使用“重复”模块，让一种声音反复播放</a:t>
            </a:r>
            <a:endParaRPr lang="zh-CN" altLang="en-US" sz="1200" dirty="0"/>
          </a:p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dirty="0" smtClean="0"/>
              <a:t>导</a:t>
            </a:r>
            <a:r>
              <a:rPr lang="zh-CN" altLang="en-US" sz="1200" dirty="0"/>
              <a:t>入或录制自己的声音，或者练习使用声音编辑器</a:t>
            </a:r>
            <a:endParaRPr lang="zh-CN" altLang="en-US" sz="1200" dirty="0"/>
          </a:p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dirty="0" smtClean="0"/>
              <a:t>尝试</a:t>
            </a:r>
            <a:r>
              <a:rPr lang="zh-CN" altLang="en-US" sz="1200" dirty="0"/>
              <a:t>节奏积木，将节奏加快或放缓</a:t>
            </a:r>
            <a:endParaRPr lang="en-US" sz="1200" dirty="0">
              <a:latin typeface="Futura Condensed"/>
              <a:cs typeface="Futura Condensed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4321175" y="8538210"/>
            <a:ext cx="3355340" cy="1014730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lIns="91440" rIns="91440" rtlCol="0">
            <a:spAutoFit/>
          </a:bodyPr>
          <a:lstStyle/>
          <a:p>
            <a:r>
              <a:rPr lang="en-US" altLang="zh-CN" sz="1200" dirty="0" smtClean="0">
                <a:latin typeface="Sim" charset="0"/>
                <a:cs typeface="Sim" charset="0"/>
              </a:rPr>
              <a:t>+  </a:t>
            </a:r>
            <a:r>
              <a:rPr lang="zh-CN" altLang="en-US" sz="1200" dirty="0" smtClean="0">
                <a:latin typeface="Sim" charset="0"/>
                <a:cs typeface="Sim" charset="0"/>
              </a:rPr>
              <a:t>将</a:t>
            </a:r>
            <a:r>
              <a:rPr lang="zh-CN" altLang="en-US" sz="1200" dirty="0">
                <a:latin typeface="Sim" charset="0"/>
                <a:cs typeface="Sim" charset="0"/>
              </a:rPr>
              <a:t>你的项目上传到“组建乐队”工作室里去：</a:t>
            </a:r>
            <a:br>
              <a:rPr lang="zh-CN" altLang="en-US" sz="1200" dirty="0">
                <a:latin typeface="Sim" charset="0"/>
                <a:cs typeface="Sim" charset="0"/>
              </a:rPr>
            </a:br>
            <a:r>
              <a:rPr lang="zh-CN" altLang="en-US" sz="1200" dirty="0">
                <a:latin typeface="Sim" charset="0"/>
                <a:cs typeface="Sim" charset="0"/>
              </a:rPr>
              <a:t>    </a:t>
            </a:r>
            <a:r>
              <a:rPr lang="zh-CN" altLang="en-US" sz="1200" dirty="0">
                <a:latin typeface="Sim" charset="0"/>
                <a:cs typeface="Sim" charset="0"/>
                <a:hlinkClick r:id="rId1" action="ppaction://hlinkfile"/>
              </a:rPr>
              <a:t>https://create.codelab.club/studios/62/</a:t>
            </a:r>
            <a:endParaRPr lang="en-US" sz="1200" dirty="0">
              <a:latin typeface="Sim" charset="0"/>
              <a:cs typeface="Sim" charset="0"/>
            </a:endParaRPr>
          </a:p>
          <a:p>
            <a:r>
              <a:rPr lang="en-US" altLang="zh-CN" sz="1200" kern="1100" spc="-20" dirty="0" smtClean="0">
                <a:latin typeface="Sim" charset="0"/>
                <a:cs typeface="Sim" charset="0"/>
              </a:rPr>
              <a:t>+  </a:t>
            </a:r>
            <a:r>
              <a:rPr lang="zh-CN" altLang="en-US" sz="1200" dirty="0" smtClean="0">
                <a:latin typeface="Sim" charset="0"/>
                <a:cs typeface="Sim" charset="0"/>
              </a:rPr>
              <a:t>挑战</a:t>
            </a:r>
            <a:r>
              <a:rPr lang="zh-CN" altLang="en-US" sz="1200" dirty="0">
                <a:latin typeface="Sim" charset="0"/>
                <a:cs typeface="Sim" charset="0"/>
              </a:rPr>
              <a:t>自己，多做一些！发明新的乐器或录</a:t>
            </a:r>
            <a:br>
              <a:rPr lang="zh-CN" altLang="en-US" sz="1200" dirty="0">
                <a:latin typeface="Sim" charset="0"/>
                <a:cs typeface="Sim" charset="0"/>
              </a:rPr>
            </a:br>
            <a:r>
              <a:rPr lang="zh-CN" altLang="en-US" sz="1200" dirty="0">
                <a:latin typeface="Sim" charset="0"/>
                <a:cs typeface="Sim" charset="0"/>
              </a:rPr>
              <a:t>    制自己的声音</a:t>
            </a:r>
            <a:r>
              <a:rPr lang="zh-CN" altLang="en-US" sz="1200" dirty="0" smtClean="0">
                <a:latin typeface="Sim" charset="0"/>
                <a:cs typeface="Sim" charset="0"/>
              </a:rPr>
              <a:t>。</a:t>
            </a:r>
            <a:endParaRPr lang="en-US" altLang="zh-CN" sz="1200" dirty="0" smtClean="0">
              <a:latin typeface="Sim" charset="0"/>
              <a:cs typeface="Sim" charset="0"/>
            </a:endParaRPr>
          </a:p>
          <a:p>
            <a:r>
              <a:rPr lang="en-US" altLang="zh-CN" sz="1200" kern="1100" spc="-20" dirty="0" smtClean="0">
                <a:latin typeface="Sim" charset="0"/>
                <a:cs typeface="Sim" charset="0"/>
              </a:rPr>
              <a:t>+  </a:t>
            </a:r>
            <a:r>
              <a:rPr lang="zh-CN" altLang="en-US" sz="1200" dirty="0" smtClean="0">
                <a:latin typeface="Sim" charset="0"/>
                <a:cs typeface="Sim" charset="0"/>
              </a:rPr>
              <a:t>帮助</a:t>
            </a:r>
            <a:r>
              <a:rPr lang="zh-CN" altLang="en-US" sz="1200" dirty="0">
                <a:latin typeface="Sim" charset="0"/>
                <a:cs typeface="Sim" charset="0"/>
              </a:rPr>
              <a:t>其它人完成项目！</a:t>
            </a:r>
            <a:endParaRPr lang="en-US" sz="1200" kern="1100" spc="-20" dirty="0" smtClean="0">
              <a:latin typeface="Sim" charset="0"/>
              <a:cs typeface="Sim" charset="0"/>
            </a:endParaRPr>
          </a:p>
        </p:txBody>
      </p:sp>
      <p:grpSp>
        <p:nvGrpSpPr>
          <p:cNvPr id="128" name="Group 127"/>
          <p:cNvGrpSpPr/>
          <p:nvPr/>
        </p:nvGrpSpPr>
        <p:grpSpPr>
          <a:xfrm>
            <a:off x="428968" y="1521341"/>
            <a:ext cx="2970138" cy="3726250"/>
            <a:chOff x="428968" y="1521341"/>
            <a:chExt cx="2970138" cy="3726250"/>
          </a:xfrm>
        </p:grpSpPr>
        <p:grpSp>
          <p:nvGrpSpPr>
            <p:cNvPr id="6" name="Group 5"/>
            <p:cNvGrpSpPr/>
            <p:nvPr/>
          </p:nvGrpSpPr>
          <p:grpSpPr>
            <a:xfrm>
              <a:off x="442738" y="1521341"/>
              <a:ext cx="2350269" cy="1883330"/>
              <a:chOff x="413944" y="1188533"/>
              <a:chExt cx="2350269" cy="1883330"/>
            </a:xfrm>
          </p:grpSpPr>
          <p:sp>
            <p:nvSpPr>
              <p:cNvPr id="10" name="TextBox 9"/>
              <p:cNvSpPr txBox="1"/>
              <p:nvPr/>
            </p:nvSpPr>
            <p:spPr>
              <a:xfrm>
                <a:off x="507079" y="1188533"/>
                <a:ext cx="2160358" cy="921385"/>
              </a:xfrm>
              <a:prstGeom prst="rect">
                <a:avLst/>
              </a:prstGeom>
              <a:noFill/>
              <a:ln w="6350" cmpd="sng">
                <a:solidFill>
                  <a:schemeClr val="tx1"/>
                </a:solidFill>
                <a:prstDash val="dash"/>
              </a:ln>
            </p:spPr>
            <p:txBody>
              <a:bodyPr wrap="square" tIns="91440" bIns="91440" rtlCol="0" anchor="ctr" anchorCtr="0">
                <a:spAutoFit/>
              </a:bodyPr>
              <a:lstStyle/>
              <a:p>
                <a:r>
                  <a:rPr lang="zh-CN" altLang="en-US" sz="1200" dirty="0"/>
                  <a:t>如何用 </a:t>
                </a:r>
                <a:r>
                  <a:rPr lang="en-US" altLang="zh-CN" sz="1200" dirty="0"/>
                  <a:t>Scratch </a:t>
                </a:r>
                <a:r>
                  <a:rPr lang="zh-CN" altLang="en-US" sz="1200" dirty="0"/>
                  <a:t>制作声音、乐器、乐队或者是能代表你最喜爱的音乐风格</a:t>
                </a:r>
                <a:r>
                  <a:rPr lang="zh-CN" altLang="en-US" sz="1200" dirty="0" smtClean="0"/>
                  <a:t>的作品</a:t>
                </a:r>
                <a:r>
                  <a:rPr lang="zh-CN" altLang="en-US" sz="1200" dirty="0"/>
                  <a:t>呢？</a:t>
                </a:r>
                <a:endParaRPr lang="en-US" sz="1200" dirty="0">
                  <a:latin typeface="Futura Condensed"/>
                  <a:cs typeface="Futura Condensed"/>
                </a:endParaRPr>
              </a:p>
            </p:txBody>
          </p:sp>
          <p:sp>
            <p:nvSpPr>
              <p:cNvPr id="13" name="TextBox 12"/>
              <p:cNvSpPr txBox="1"/>
              <p:nvPr/>
            </p:nvSpPr>
            <p:spPr>
              <a:xfrm>
                <a:off x="413944" y="2241918"/>
                <a:ext cx="2350269" cy="82994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200" dirty="0"/>
                  <a:t>在这个活动中，你会通过角色与声音的搭配来设计互动式乐器，建立一个音乐相关的 Scratch 项目。</a:t>
                </a:r>
                <a:endParaRPr lang="zh-CN" altLang="en-US" sz="1200" dirty="0"/>
              </a:p>
            </p:txBody>
          </p:sp>
        </p:grpSp>
        <p:grpSp>
          <p:nvGrpSpPr>
            <p:cNvPr id="54" name="Group 53"/>
            <p:cNvGrpSpPr/>
            <p:nvPr/>
          </p:nvGrpSpPr>
          <p:grpSpPr>
            <a:xfrm>
              <a:off x="428968" y="3857808"/>
              <a:ext cx="2970138" cy="1389783"/>
              <a:chOff x="416269" y="3857808"/>
              <a:chExt cx="2970138" cy="1389783"/>
            </a:xfrm>
          </p:grpSpPr>
          <p:cxnSp>
            <p:nvCxnSpPr>
              <p:cNvPr id="86" name="Straight Connector 85"/>
              <p:cNvCxnSpPr/>
              <p:nvPr/>
            </p:nvCxnSpPr>
            <p:spPr>
              <a:xfrm flipV="1">
                <a:off x="525548" y="4194252"/>
                <a:ext cx="2717679" cy="2"/>
              </a:xfrm>
              <a:prstGeom prst="line">
                <a:avLst/>
              </a:prstGeom>
              <a:solidFill>
                <a:srgbClr val="FF0000"/>
              </a:solidFill>
              <a:ln w="9525" cmpd="sng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TextBox 13"/>
              <p:cNvSpPr txBox="1"/>
              <p:nvPr/>
            </p:nvSpPr>
            <p:spPr>
              <a:xfrm>
                <a:off x="416269" y="4232861"/>
                <a:ext cx="2885167" cy="1014730"/>
              </a:xfrm>
              <a:prstGeom prst="rect">
                <a:avLst/>
              </a:prstGeom>
              <a:noFill/>
              <a:ln w="6350" cmpd="sng">
                <a:noFill/>
                <a:prstDash val="dash"/>
              </a:ln>
            </p:spPr>
            <p:txBody>
              <a:bodyPr wrap="square" rtlCol="0">
                <a:spAutoFit/>
              </a:bodyPr>
              <a:lstStyle/>
              <a:p>
                <a:pPr marL="171450" indent="-171450">
                  <a:buFont typeface="Wingdings" panose="05000000000000000000" pitchFamily="2" charset="2"/>
                  <a:buChar char="q"/>
                </a:pPr>
                <a:r>
                  <a:rPr lang="zh-CN" altLang="en-US" sz="1200" dirty="0"/>
                  <a:t>创建一个角色</a:t>
                </a:r>
                <a:endParaRPr lang="zh-CN" altLang="en-US" sz="1200" dirty="0"/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r>
                  <a:rPr lang="zh-CN" altLang="en-US" sz="1200" dirty="0">
                    <a:sym typeface="+mn-ea"/>
                  </a:rPr>
                  <a:t>通过点击</a:t>
                </a:r>
                <a:r>
                  <a:rPr lang="en-US" altLang="zh-CN" sz="1200" dirty="0">
                    <a:sym typeface="+mn-ea"/>
                  </a:rPr>
                  <a:t>“</a:t>
                </a:r>
                <a:r>
                  <a:rPr lang="zh-CN" altLang="en-US" sz="1200" dirty="0">
                    <a:sym typeface="+mn-ea"/>
                  </a:rPr>
                  <a:t>添加扩展</a:t>
                </a:r>
                <a:r>
                  <a:rPr lang="en-US" altLang="zh-CN" sz="1200" dirty="0">
                    <a:sym typeface="+mn-ea"/>
                  </a:rPr>
                  <a:t>”</a:t>
                </a:r>
                <a:r>
                  <a:rPr lang="zh-CN" altLang="en-US" sz="1200" dirty="0"/>
                  <a:t>找到音乐拓展。</a:t>
                </a:r>
                <a:endParaRPr lang="zh-CN" altLang="en-US" sz="1200" dirty="0"/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r>
                  <a:rPr lang="zh-CN" altLang="en-US" sz="1200" dirty="0"/>
                  <a:t>选择“音乐</a:t>
                </a:r>
                <a:r>
                  <a:rPr lang="en-US" altLang="zh-CN" sz="1200" dirty="0"/>
                  <a:t>”</a:t>
                </a:r>
                <a:r>
                  <a:rPr lang="zh-CN" altLang="en-US" sz="1200" dirty="0"/>
                  <a:t>拓展。</a:t>
                </a:r>
                <a:endParaRPr lang="zh-CN" altLang="en-US" sz="1200" dirty="0"/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r>
                  <a:rPr lang="zh-CN" altLang="en-US" sz="1200" dirty="0"/>
                  <a:t>添加声音积木</a:t>
                </a:r>
                <a:endParaRPr lang="zh-CN" altLang="en-US" sz="1200" dirty="0"/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r>
                  <a:rPr lang="zh-CN" altLang="en-US" sz="1200" dirty="0"/>
                  <a:t>尝试各种方法让你的乐器具备互动性</a:t>
                </a:r>
                <a:endParaRPr lang="zh-CN" altLang="en-US" sz="1200" dirty="0"/>
              </a:p>
            </p:txBody>
          </p:sp>
          <p:sp>
            <p:nvSpPr>
              <p:cNvPr id="15" name="TextBox 14"/>
              <p:cNvSpPr txBox="1"/>
              <p:nvPr/>
            </p:nvSpPr>
            <p:spPr>
              <a:xfrm>
                <a:off x="433201" y="3857808"/>
                <a:ext cx="295320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600" dirty="0"/>
                  <a:t>从这里开始</a:t>
                </a:r>
                <a:endParaRPr lang="en-US" sz="1600" dirty="0">
                  <a:latin typeface="Futura Condensed"/>
                  <a:cs typeface="Futura Condensed"/>
                </a:endParaRPr>
              </a:p>
            </p:txBody>
          </p:sp>
        </p:grpSp>
      </p:grpSp>
      <p:grpSp>
        <p:nvGrpSpPr>
          <p:cNvPr id="11" name="Group 10"/>
          <p:cNvGrpSpPr/>
          <p:nvPr/>
        </p:nvGrpSpPr>
        <p:grpSpPr>
          <a:xfrm>
            <a:off x="0" y="7871074"/>
            <a:ext cx="7772401" cy="532604"/>
            <a:chOff x="0" y="7871074"/>
            <a:chExt cx="7772401" cy="532604"/>
          </a:xfrm>
        </p:grpSpPr>
        <p:sp>
          <p:nvSpPr>
            <p:cNvPr id="33" name="Rectangle 32"/>
            <p:cNvSpPr/>
            <p:nvPr/>
          </p:nvSpPr>
          <p:spPr>
            <a:xfrm>
              <a:off x="0" y="7871074"/>
              <a:ext cx="7772400" cy="410457"/>
            </a:xfrm>
            <a:prstGeom prst="rect">
              <a:avLst/>
            </a:prstGeom>
            <a:solidFill>
              <a:srgbClr val="713CD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Diamond 33"/>
            <p:cNvSpPr/>
            <p:nvPr/>
          </p:nvSpPr>
          <p:spPr>
            <a:xfrm>
              <a:off x="2031256" y="8077594"/>
              <a:ext cx="381000" cy="326084"/>
            </a:xfrm>
            <a:prstGeom prst="diamond">
              <a:avLst/>
            </a:prstGeom>
            <a:solidFill>
              <a:srgbClr val="713CD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16139" y="7879206"/>
              <a:ext cx="4411234" cy="3682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</a:rPr>
                <a:t>试一试</a:t>
              </a:r>
              <a:endParaRPr lang="en-US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  <p:sp>
          <p:nvSpPr>
            <p:cNvPr id="64" name="Diamond 63"/>
            <p:cNvSpPr/>
            <p:nvPr/>
          </p:nvSpPr>
          <p:spPr>
            <a:xfrm>
              <a:off x="5909387" y="8077594"/>
              <a:ext cx="381000" cy="326084"/>
            </a:xfrm>
            <a:prstGeom prst="diamond">
              <a:avLst/>
            </a:prstGeom>
            <a:solidFill>
              <a:srgbClr val="713CD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4427373" y="7878155"/>
              <a:ext cx="33450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</a:rPr>
                <a:t>完成了？</a:t>
              </a:r>
              <a:endParaRPr lang="en-US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cxnSp>
        <p:nvCxnSpPr>
          <p:cNvPr id="69" name="Straight Connector 68"/>
          <p:cNvCxnSpPr/>
          <p:nvPr/>
        </p:nvCxnSpPr>
        <p:spPr>
          <a:xfrm>
            <a:off x="4274973" y="8403678"/>
            <a:ext cx="0" cy="1527722"/>
          </a:xfrm>
          <a:prstGeom prst="line">
            <a:avLst/>
          </a:prstGeom>
          <a:ln w="6350" cmpd="sng">
            <a:solidFill>
              <a:schemeClr val="bg1">
                <a:lumMod val="50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457995" y="647673"/>
            <a:ext cx="28159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/>
              <a:t>组建乐队</a:t>
            </a:r>
            <a:endParaRPr lang="en-US" sz="4000" dirty="0" smtClean="0">
              <a:latin typeface="Futura Condensed"/>
              <a:cs typeface="Futura Condensed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6450" y="594360"/>
            <a:ext cx="4086225" cy="3053080"/>
          </a:xfrm>
          <a:prstGeom prst="rect">
            <a:avLst/>
          </a:prstGeom>
        </p:spPr>
      </p:pic>
      <p:pic>
        <p:nvPicPr>
          <p:cNvPr id="8" name="Picture 7" descr="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7175" y="3848100"/>
            <a:ext cx="1811020" cy="3862705"/>
          </a:xfrm>
          <a:prstGeom prst="rect">
            <a:avLst/>
          </a:prstGeom>
        </p:spPr>
      </p:pic>
      <p:pic>
        <p:nvPicPr>
          <p:cNvPr id="16" name="Picture 15" descr="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940" y="5431790"/>
            <a:ext cx="2634615" cy="2118995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24605" y="4257675"/>
            <a:ext cx="899795" cy="3098165"/>
          </a:xfrm>
          <a:prstGeom prst="rect">
            <a:avLst/>
          </a:prstGeom>
        </p:spPr>
      </p:pic>
      <p:sp>
        <p:nvSpPr>
          <p:cNvPr id="100" name="Text Box 99"/>
          <p:cNvSpPr txBox="1"/>
          <p:nvPr/>
        </p:nvSpPr>
        <p:spPr>
          <a:xfrm>
            <a:off x="3592830" y="7418705"/>
            <a:ext cx="1598930" cy="4603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0" indent="0"/>
            <a:r>
              <a:rPr sz="1200" b="0">
                <a:latin typeface="等线" charset="0"/>
                <a:cs typeface="等线" charset="0"/>
              </a:rPr>
              <a:t>从角色库中选择乐器</a:t>
            </a:r>
            <a:endParaRPr sz="1200" b="0">
              <a:latin typeface="等线" charset="0"/>
              <a:cs typeface="等线" charset="0"/>
            </a:endParaRPr>
          </a:p>
          <a:p>
            <a:pPr marL="0" indent="0"/>
            <a:r>
              <a:rPr sz="1200" b="0">
                <a:latin typeface="等线" charset="0"/>
                <a:cs typeface="等线" charset="0"/>
              </a:rPr>
              <a:t>或创建自己的乐器。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69"/>
          <p:cNvSpPr txBox="1"/>
          <p:nvPr/>
        </p:nvSpPr>
        <p:spPr>
          <a:xfrm>
            <a:off x="3540777" y="1521818"/>
            <a:ext cx="2203704" cy="551815"/>
          </a:xfrm>
          <a:prstGeom prst="rect">
            <a:avLst/>
          </a:prstGeom>
          <a:noFill/>
          <a:ln w="6350" cmpd="sng">
            <a:solidFill>
              <a:schemeClr val="tx1"/>
            </a:solidFill>
            <a:prstDash val="dash"/>
          </a:ln>
        </p:spPr>
        <p:txBody>
          <a:bodyPr wrap="square" tIns="91440" bIns="91440" rtlCol="0" anchor="ctr" anchorCtr="0">
            <a:spAutoFit/>
          </a:bodyPr>
          <a:lstStyle/>
          <a:p>
            <a:pPr algn="just"/>
            <a:r>
              <a:rPr lang="zh-CN" altLang="en-US" sz="1200" dirty="0"/>
              <a:t>使用以下空白处或者你自己的设计日志来回答下列问题</a:t>
            </a:r>
            <a:endParaRPr lang="en-US" sz="1200" dirty="0">
              <a:latin typeface="Futura Condensed"/>
              <a:cs typeface="Futura Condensed"/>
            </a:endParaRPr>
          </a:p>
        </p:txBody>
      </p:sp>
      <p:grpSp>
        <p:nvGrpSpPr>
          <p:cNvPr id="49" name="Group 48"/>
          <p:cNvGrpSpPr/>
          <p:nvPr/>
        </p:nvGrpSpPr>
        <p:grpSpPr>
          <a:xfrm>
            <a:off x="6840670" y="-7273"/>
            <a:ext cx="493776" cy="2791968"/>
            <a:chOff x="6840670" y="-7273"/>
            <a:chExt cx="493776" cy="2791968"/>
          </a:xfrm>
        </p:grpSpPr>
        <p:pic>
          <p:nvPicPr>
            <p:cNvPr id="50" name="Picture 49" descr="Unit3activity.png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40670" y="-7273"/>
              <a:ext cx="493776" cy="2791968"/>
            </a:xfrm>
            <a:prstGeom prst="rect">
              <a:avLst/>
            </a:prstGeom>
          </p:spPr>
        </p:pic>
        <p:sp>
          <p:nvSpPr>
            <p:cNvPr id="51" name="TextBox 50"/>
            <p:cNvSpPr txBox="1"/>
            <p:nvPr/>
          </p:nvSpPr>
          <p:spPr>
            <a:xfrm rot="5400000">
              <a:off x="5866589" y="1018907"/>
              <a:ext cx="2436598" cy="39878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r"/>
              <a:r>
                <a:rPr lang="en-US" sz="2000" dirty="0">
                  <a:solidFill>
                    <a:schemeClr val="bg1"/>
                  </a:solidFill>
                  <a:latin typeface="Futura Condensed"/>
                  <a:cs typeface="Futura Condensed"/>
                </a:rPr>
                <a:t> UNIT 2 </a:t>
              </a:r>
              <a:r>
                <a:rPr lang="zh-CN" altLang="en-US" sz="2000" dirty="0">
                  <a:solidFill>
                    <a:schemeClr val="bg1"/>
                  </a:solidFill>
                </a:rPr>
                <a:t>回顾小结</a:t>
              </a:r>
              <a:endParaRPr lang="en-US" sz="2000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grpSp>
        <p:nvGrpSpPr>
          <p:cNvPr id="80" name="Group 79"/>
          <p:cNvGrpSpPr/>
          <p:nvPr/>
        </p:nvGrpSpPr>
        <p:grpSpPr>
          <a:xfrm>
            <a:off x="3540777" y="635270"/>
            <a:ext cx="3108418" cy="584775"/>
            <a:chOff x="3540777" y="635270"/>
            <a:chExt cx="3171308" cy="584775"/>
          </a:xfrm>
        </p:grpSpPr>
        <p:sp>
          <p:nvSpPr>
            <p:cNvPr id="81" name="TextBox 80"/>
            <p:cNvSpPr txBox="1"/>
            <p:nvPr/>
          </p:nvSpPr>
          <p:spPr>
            <a:xfrm>
              <a:off x="3540777" y="635270"/>
              <a:ext cx="3171308" cy="58477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tIns="91440" bIns="91440" rtlCol="0" anchor="ctr" anchorCtr="0">
              <a:spAutoFit/>
            </a:bodyPr>
            <a:lstStyle/>
            <a:p>
              <a:r>
                <a:rPr lang="zh-CN" altLang="en-US" sz="1400" dirty="0">
                  <a:latin typeface="Futura Condensed"/>
                  <a:cs typeface="Futura Condensed"/>
                </a:rPr>
                <a:t>姓名</a:t>
              </a:r>
              <a:r>
                <a:rPr lang="en-US" sz="1200" dirty="0">
                  <a:latin typeface="Futura Condensed"/>
                  <a:cs typeface="Futura Condensed"/>
                </a:rPr>
                <a:t>: </a:t>
              </a:r>
              <a:endParaRPr lang="en-US" sz="1200" dirty="0">
                <a:latin typeface="Futura Condensed"/>
                <a:cs typeface="Futura Condensed"/>
              </a:endParaRPr>
            </a:p>
            <a:p>
              <a:r>
                <a:rPr lang="en-US" sz="1200" dirty="0">
                  <a:latin typeface="Futura Condensed"/>
                  <a:cs typeface="Futura Condensed"/>
                </a:rPr>
                <a:t> 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cxnSp>
          <p:nvCxnSpPr>
            <p:cNvPr id="82" name="Straight Connector 81"/>
            <p:cNvCxnSpPr/>
            <p:nvPr/>
          </p:nvCxnSpPr>
          <p:spPr>
            <a:xfrm>
              <a:off x="3631675" y="1122673"/>
              <a:ext cx="3017520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" name="TextBox 55"/>
          <p:cNvSpPr txBox="1"/>
          <p:nvPr/>
        </p:nvSpPr>
        <p:spPr>
          <a:xfrm>
            <a:off x="892144" y="742648"/>
            <a:ext cx="2815942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/>
              <a:t>组建乐队</a:t>
            </a:r>
            <a:endParaRPr lang="en-US" altLang="zh-CN" sz="4000" dirty="0" smtClean="0"/>
          </a:p>
          <a:p>
            <a:r>
              <a:rPr lang="zh-CN" altLang="en-US" sz="4000" dirty="0" smtClean="0"/>
              <a:t>反思</a:t>
            </a:r>
            <a:endParaRPr lang="en-US" sz="4000" dirty="0">
              <a:latin typeface="Futura Condensed"/>
              <a:cs typeface="Futura Condensed"/>
            </a:endParaRPr>
          </a:p>
        </p:txBody>
      </p:sp>
      <p:grpSp>
        <p:nvGrpSpPr>
          <p:cNvPr id="57" name="Group 56"/>
          <p:cNvGrpSpPr/>
          <p:nvPr/>
        </p:nvGrpSpPr>
        <p:grpSpPr>
          <a:xfrm>
            <a:off x="459196" y="2725094"/>
            <a:ext cx="6871221" cy="6851723"/>
            <a:chOff x="459196" y="2725094"/>
            <a:chExt cx="6871221" cy="6851723"/>
          </a:xfrm>
        </p:grpSpPr>
        <p:grpSp>
          <p:nvGrpSpPr>
            <p:cNvPr id="58" name="Group 57"/>
            <p:cNvGrpSpPr/>
            <p:nvPr/>
          </p:nvGrpSpPr>
          <p:grpSpPr>
            <a:xfrm>
              <a:off x="459196" y="2725094"/>
              <a:ext cx="6871221" cy="2207589"/>
              <a:chOff x="444499" y="2725094"/>
              <a:chExt cx="6871221" cy="2207589"/>
            </a:xfrm>
          </p:grpSpPr>
          <p:sp>
            <p:nvSpPr>
              <p:cNvPr id="69" name="Rectangle 68"/>
              <p:cNvSpPr/>
              <p:nvPr/>
            </p:nvSpPr>
            <p:spPr>
              <a:xfrm>
                <a:off x="535219" y="3149603"/>
                <a:ext cx="6779300" cy="178308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71" name="Group 70"/>
              <p:cNvGrpSpPr/>
              <p:nvPr/>
            </p:nvGrpSpPr>
            <p:grpSpPr>
              <a:xfrm>
                <a:off x="444499" y="2725094"/>
                <a:ext cx="6871221" cy="337185"/>
                <a:chOff x="444499" y="3063754"/>
                <a:chExt cx="6871221" cy="337185"/>
              </a:xfrm>
            </p:grpSpPr>
            <p:sp>
              <p:nvSpPr>
                <p:cNvPr id="72" name="TextBox 71"/>
                <p:cNvSpPr txBox="1"/>
                <p:nvPr/>
              </p:nvSpPr>
              <p:spPr>
                <a:xfrm>
                  <a:off x="444499" y="3063754"/>
                  <a:ext cx="6871221" cy="33718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/>
                    <a:t>你首先做了什么？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73" name="Straight Connector 72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59" name="Group 58"/>
            <p:cNvGrpSpPr/>
            <p:nvPr/>
          </p:nvGrpSpPr>
          <p:grpSpPr>
            <a:xfrm>
              <a:off x="459196" y="5047206"/>
              <a:ext cx="6871221" cy="2207590"/>
              <a:chOff x="444499" y="4530719"/>
              <a:chExt cx="6871221" cy="2207590"/>
            </a:xfrm>
          </p:grpSpPr>
          <p:sp>
            <p:nvSpPr>
              <p:cNvPr id="65" name="Rectangle 64"/>
              <p:cNvSpPr/>
              <p:nvPr/>
            </p:nvSpPr>
            <p:spPr>
              <a:xfrm>
                <a:off x="535219" y="4955229"/>
                <a:ext cx="6779300" cy="178308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66" name="Group 65"/>
              <p:cNvGrpSpPr/>
              <p:nvPr/>
            </p:nvGrpSpPr>
            <p:grpSpPr>
              <a:xfrm>
                <a:off x="444499" y="4530719"/>
                <a:ext cx="6871221" cy="337185"/>
                <a:chOff x="444499" y="3063754"/>
                <a:chExt cx="6871221" cy="337185"/>
              </a:xfrm>
            </p:grpSpPr>
            <p:sp>
              <p:nvSpPr>
                <p:cNvPr id="67" name="TextBox 66"/>
                <p:cNvSpPr txBox="1"/>
                <p:nvPr/>
              </p:nvSpPr>
              <p:spPr>
                <a:xfrm>
                  <a:off x="444499" y="3063754"/>
                  <a:ext cx="6871221" cy="33718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/>
                    <a:t>你然后做了什么？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68" name="Straight Connector 67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60" name="Group 59"/>
            <p:cNvGrpSpPr/>
            <p:nvPr/>
          </p:nvGrpSpPr>
          <p:grpSpPr>
            <a:xfrm>
              <a:off x="459196" y="7369227"/>
              <a:ext cx="6871221" cy="2207590"/>
              <a:chOff x="444499" y="6353187"/>
              <a:chExt cx="6871221" cy="2207590"/>
            </a:xfrm>
          </p:grpSpPr>
          <p:sp>
            <p:nvSpPr>
              <p:cNvPr id="61" name="Rectangle 60"/>
              <p:cNvSpPr/>
              <p:nvPr/>
            </p:nvSpPr>
            <p:spPr>
              <a:xfrm>
                <a:off x="535219" y="6777697"/>
                <a:ext cx="6779300" cy="178308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62" name="Group 61"/>
              <p:cNvGrpSpPr/>
              <p:nvPr/>
            </p:nvGrpSpPr>
            <p:grpSpPr>
              <a:xfrm>
                <a:off x="444499" y="6353187"/>
                <a:ext cx="6871221" cy="337185"/>
                <a:chOff x="444499" y="3063754"/>
                <a:chExt cx="6871221" cy="337185"/>
              </a:xfrm>
            </p:grpSpPr>
            <p:sp>
              <p:nvSpPr>
                <p:cNvPr id="63" name="TextBox 62"/>
                <p:cNvSpPr txBox="1"/>
                <p:nvPr/>
              </p:nvSpPr>
              <p:spPr>
                <a:xfrm>
                  <a:off x="444499" y="3063754"/>
                  <a:ext cx="6871221" cy="33718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/>
                    <a:t>你最后做了什么？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64" name="Straight Connector 63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Picture 64" descr="Screen Shot 2014-06-03 at 2.45.22 PM.png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13" t="7560" r="2588"/>
          <a:stretch>
            <a:fillRect/>
          </a:stretch>
        </p:blipFill>
        <p:spPr>
          <a:xfrm flipH="1">
            <a:off x="3962554" y="454566"/>
            <a:ext cx="3236395" cy="3110629"/>
          </a:xfrm>
          <a:prstGeom prst="rect">
            <a:avLst/>
          </a:prstGeom>
        </p:spPr>
      </p:pic>
      <p:grpSp>
        <p:nvGrpSpPr>
          <p:cNvPr id="32" name="Group 31"/>
          <p:cNvGrpSpPr/>
          <p:nvPr/>
        </p:nvGrpSpPr>
        <p:grpSpPr>
          <a:xfrm>
            <a:off x="428968" y="1611818"/>
            <a:ext cx="2970138" cy="3819923"/>
            <a:chOff x="428968" y="1611818"/>
            <a:chExt cx="2970138" cy="3819923"/>
          </a:xfrm>
        </p:grpSpPr>
        <p:grpSp>
          <p:nvGrpSpPr>
            <p:cNvPr id="41" name="Group 40"/>
            <p:cNvGrpSpPr/>
            <p:nvPr/>
          </p:nvGrpSpPr>
          <p:grpSpPr>
            <a:xfrm>
              <a:off x="442738" y="1611818"/>
              <a:ext cx="2350269" cy="1424425"/>
              <a:chOff x="413944" y="1279010"/>
              <a:chExt cx="2350269" cy="1424425"/>
            </a:xfrm>
          </p:grpSpPr>
          <p:sp>
            <p:nvSpPr>
              <p:cNvPr id="54" name="TextBox 53"/>
              <p:cNvSpPr txBox="1"/>
              <p:nvPr/>
            </p:nvSpPr>
            <p:spPr>
              <a:xfrm>
                <a:off x="507079" y="1279010"/>
                <a:ext cx="2160358" cy="553998"/>
              </a:xfrm>
              <a:prstGeom prst="rect">
                <a:avLst/>
              </a:prstGeom>
              <a:noFill/>
              <a:ln w="6350" cmpd="sng">
                <a:solidFill>
                  <a:schemeClr val="tx1"/>
                </a:solidFill>
                <a:prstDash val="dash"/>
              </a:ln>
            </p:spPr>
            <p:txBody>
              <a:bodyPr wrap="square" tIns="91440" bIns="91440" rtlCol="0" anchor="ctr" anchorCtr="0">
                <a:spAutoFit/>
              </a:bodyPr>
              <a:lstStyle/>
              <a:p>
                <a:pPr algn="just"/>
                <a:r>
                  <a:rPr lang="zh-CN" altLang="en-US" sz="1200" dirty="0"/>
                  <a:t>用橘框紫圈能够创作出什么样的项目作品呢？</a:t>
                </a:r>
                <a:endParaRPr lang="en-US" sz="1200" dirty="0">
                  <a:latin typeface="Futura Condensed"/>
                  <a:cs typeface="Futura Condensed"/>
                </a:endParaRPr>
              </a:p>
            </p:txBody>
          </p:sp>
          <p:sp>
            <p:nvSpPr>
              <p:cNvPr id="58" name="TextBox 57"/>
              <p:cNvSpPr txBox="1"/>
              <p:nvPr/>
            </p:nvSpPr>
            <p:spPr>
              <a:xfrm>
                <a:off x="413944" y="2058275"/>
                <a:ext cx="2350269" cy="6451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zh-CN" altLang="en-US" sz="1200" dirty="0"/>
                  <a:t>在这个挑战中， 你将要创作一个包含一个橘色正方形及一个紫色圆形的项目。你会创作什么呢?</a:t>
                </a:r>
                <a:endParaRPr lang="zh-CN" altLang="en-US" sz="1200" dirty="0"/>
              </a:p>
            </p:txBody>
          </p:sp>
        </p:grpSp>
        <p:grpSp>
          <p:nvGrpSpPr>
            <p:cNvPr id="46" name="Group 45"/>
            <p:cNvGrpSpPr/>
            <p:nvPr/>
          </p:nvGrpSpPr>
          <p:grpSpPr>
            <a:xfrm>
              <a:off x="428968" y="3857808"/>
              <a:ext cx="2970138" cy="1573933"/>
              <a:chOff x="416269" y="3857808"/>
              <a:chExt cx="2970138" cy="1573933"/>
            </a:xfrm>
          </p:grpSpPr>
          <p:cxnSp>
            <p:nvCxnSpPr>
              <p:cNvPr id="49" name="Straight Connector 48"/>
              <p:cNvCxnSpPr/>
              <p:nvPr/>
            </p:nvCxnSpPr>
            <p:spPr>
              <a:xfrm flipV="1">
                <a:off x="525548" y="4194252"/>
                <a:ext cx="2717679" cy="2"/>
              </a:xfrm>
              <a:prstGeom prst="line">
                <a:avLst/>
              </a:prstGeom>
              <a:solidFill>
                <a:srgbClr val="FF0000"/>
              </a:solidFill>
              <a:ln w="9525" cmpd="sng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TextBox 50"/>
              <p:cNvSpPr txBox="1"/>
              <p:nvPr/>
            </p:nvSpPr>
            <p:spPr>
              <a:xfrm>
                <a:off x="416269" y="4232861"/>
                <a:ext cx="2885167" cy="1198880"/>
              </a:xfrm>
              <a:prstGeom prst="rect">
                <a:avLst/>
              </a:prstGeom>
              <a:noFill/>
              <a:ln w="6350" cmpd="sng">
                <a:noFill/>
                <a:prstDash val="dash"/>
              </a:ln>
            </p:spPr>
            <p:txBody>
              <a:bodyPr wrap="square" rtlCol="0">
                <a:spAutoFit/>
              </a:bodyPr>
              <a:lstStyle/>
              <a:p>
                <a:pPr marL="171450" indent="-171450">
                  <a:buFont typeface="Wingdings" panose="05000000000000000000" pitchFamily="2" charset="2"/>
                  <a:buChar char="q"/>
                </a:pPr>
                <a:r>
                  <a:rPr lang="zh-CN" altLang="en-US" sz="1200" dirty="0"/>
                  <a:t>使用绘图工具绘制自己的</a:t>
                </a:r>
                <a:r>
                  <a:rPr lang="zh-CN" altLang="en-US" sz="1200" dirty="0" smtClean="0"/>
                  <a:t>角色</a:t>
                </a:r>
                <a:endParaRPr lang="en-US" altLang="zh-CN" sz="1200" dirty="0" smtClean="0"/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endParaRPr lang="zh-CN" altLang="en-US" sz="1200" dirty="0"/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r>
                  <a:rPr lang="zh-CN" altLang="en-US" sz="1200" dirty="0" smtClean="0"/>
                  <a:t>添加</a:t>
                </a:r>
                <a:r>
                  <a:rPr lang="zh-CN" altLang="en-US" sz="1200" dirty="0"/>
                  <a:t>不同的外观和动作积木，让你的角色生动起来</a:t>
                </a:r>
                <a:r>
                  <a:rPr lang="zh-CN" altLang="en-US" sz="1200" dirty="0" smtClean="0"/>
                  <a:t>。</a:t>
                </a:r>
                <a:endParaRPr lang="en-US" altLang="zh-CN" sz="1200" dirty="0" smtClean="0"/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endParaRPr lang="zh-CN" altLang="en-US" sz="1200" dirty="0"/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r>
                  <a:rPr lang="zh-CN" altLang="en-US" sz="1200" dirty="0" smtClean="0"/>
                  <a:t>重复！</a:t>
                </a:r>
                <a:endParaRPr lang="zh-CN" altLang="en-US" sz="1200" dirty="0"/>
              </a:p>
            </p:txBody>
          </p:sp>
          <p:sp>
            <p:nvSpPr>
              <p:cNvPr id="52" name="TextBox 51"/>
              <p:cNvSpPr txBox="1"/>
              <p:nvPr/>
            </p:nvSpPr>
            <p:spPr>
              <a:xfrm>
                <a:off x="433201" y="3857808"/>
                <a:ext cx="295320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600" dirty="0"/>
                  <a:t>从这里开始</a:t>
                </a:r>
                <a:endParaRPr lang="en-US" sz="1600" dirty="0">
                  <a:latin typeface="Futura Condensed"/>
                  <a:cs typeface="Futura Condensed"/>
                </a:endParaRPr>
              </a:p>
            </p:txBody>
          </p:sp>
        </p:grpSp>
      </p:grpSp>
      <p:grpSp>
        <p:nvGrpSpPr>
          <p:cNvPr id="5" name="Group 4"/>
          <p:cNvGrpSpPr/>
          <p:nvPr/>
        </p:nvGrpSpPr>
        <p:grpSpPr>
          <a:xfrm>
            <a:off x="0" y="6351394"/>
            <a:ext cx="7772400" cy="2153959"/>
            <a:chOff x="0" y="6351394"/>
            <a:chExt cx="7772400" cy="2153959"/>
          </a:xfrm>
        </p:grpSpPr>
        <p:sp>
          <p:nvSpPr>
            <p:cNvPr id="43" name="Rectangle 42"/>
            <p:cNvSpPr/>
            <p:nvPr/>
          </p:nvSpPr>
          <p:spPr>
            <a:xfrm>
              <a:off x="0" y="7858307"/>
              <a:ext cx="7772400" cy="410457"/>
            </a:xfrm>
            <a:prstGeom prst="rect">
              <a:avLst/>
            </a:prstGeom>
            <a:solidFill>
              <a:srgbClr val="713CD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Callout 52"/>
            <p:cNvSpPr/>
            <p:nvPr/>
          </p:nvSpPr>
          <p:spPr>
            <a:xfrm rot="15462013" flipV="1">
              <a:off x="413018" y="6228851"/>
              <a:ext cx="2153959" cy="2399046"/>
            </a:xfrm>
            <a:prstGeom prst="wedgeEllipseCallout">
              <a:avLst>
                <a:gd name="adj1" fmla="val -36970"/>
                <a:gd name="adj2" fmla="val 48187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76200" cap="rnd" cmpd="sng">
              <a:solidFill>
                <a:schemeClr val="bg1"/>
              </a:solidFill>
              <a:prstDash val="solid"/>
              <a:beve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vert270" rtlCol="0" anchor="ctr">
              <a:normAutofit fontScale="62500" lnSpcReduction="20000"/>
            </a:bodyPr>
            <a:lstStyle/>
            <a:p>
              <a:pPr algn="ctr"/>
              <a:r>
                <a:rPr lang="zh-CN" altLang="en-US" sz="3200" dirty="0">
                  <a:solidFill>
                    <a:srgbClr val="7030A0"/>
                  </a:solidFill>
                </a:rPr>
                <a:t>感觉进入死胡同了么？没关系！试试以下这些方法。。。</a:t>
              </a:r>
              <a:endParaRPr lang="en-US" sz="1600" kern="1300" baseline="-25000" dirty="0" smtClean="0">
                <a:solidFill>
                  <a:srgbClr val="7030A0"/>
                </a:solidFill>
                <a:latin typeface="Futura Condensed"/>
                <a:cs typeface="Futura Condensed"/>
              </a:endParaRPr>
            </a:p>
          </p:txBody>
        </p:sp>
        <p:grpSp>
          <p:nvGrpSpPr>
            <p:cNvPr id="4" name="Group 3"/>
            <p:cNvGrpSpPr/>
            <p:nvPr/>
          </p:nvGrpSpPr>
          <p:grpSpPr>
            <a:xfrm>
              <a:off x="3962555" y="7871867"/>
              <a:ext cx="3809845" cy="507475"/>
              <a:chOff x="3962555" y="7871867"/>
              <a:chExt cx="3809845" cy="507475"/>
            </a:xfrm>
          </p:grpSpPr>
          <p:sp>
            <p:nvSpPr>
              <p:cNvPr id="45" name="Diamond 44"/>
              <p:cNvSpPr/>
              <p:nvPr/>
            </p:nvSpPr>
            <p:spPr>
              <a:xfrm>
                <a:off x="5676977" y="8053258"/>
                <a:ext cx="381000" cy="326084"/>
              </a:xfrm>
              <a:prstGeom prst="diamond">
                <a:avLst/>
              </a:prstGeom>
              <a:solidFill>
                <a:srgbClr val="713CD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TextBox 49"/>
              <p:cNvSpPr txBox="1"/>
              <p:nvPr/>
            </p:nvSpPr>
            <p:spPr>
              <a:xfrm>
                <a:off x="3962555" y="7871867"/>
                <a:ext cx="380984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dirty="0">
                    <a:solidFill>
                      <a:schemeClr val="bg1"/>
                    </a:solidFill>
                  </a:rPr>
                  <a:t>完成了？</a:t>
                </a:r>
                <a:endParaRPr lang="en-US" dirty="0">
                  <a:solidFill>
                    <a:schemeClr val="bg1"/>
                  </a:solidFill>
                  <a:latin typeface="Futura Condensed"/>
                  <a:cs typeface="Futura Condensed"/>
                </a:endParaRPr>
              </a:p>
            </p:txBody>
          </p:sp>
        </p:grpSp>
      </p:grpSp>
      <p:sp>
        <p:nvSpPr>
          <p:cNvPr id="31" name="TextBox 30"/>
          <p:cNvSpPr txBox="1"/>
          <p:nvPr/>
        </p:nvSpPr>
        <p:spPr>
          <a:xfrm>
            <a:off x="4170500" y="8375107"/>
            <a:ext cx="3330967" cy="1568450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lIns="91440" rIns="91440" rtlCol="0">
            <a:spAutoFit/>
          </a:bodyPr>
          <a:lstStyle/>
          <a:p>
            <a:r>
              <a:rPr lang="en-US" altLang="zh-CN" sz="1200" dirty="0" smtClean="0"/>
              <a:t>+  </a:t>
            </a:r>
            <a:r>
              <a:rPr lang="zh-CN" altLang="en-US" sz="1200" dirty="0" smtClean="0"/>
              <a:t>将</a:t>
            </a:r>
            <a:r>
              <a:rPr lang="zh-CN" altLang="en-US" sz="1200" dirty="0"/>
              <a:t>你的项目上传到“橘框紫圈”工作室里</a:t>
            </a:r>
            <a:r>
              <a:rPr lang="zh-CN" altLang="en-US" sz="1200" dirty="0" smtClean="0"/>
              <a:t>去</a:t>
            </a:r>
            <a:br>
              <a:rPr lang="zh-CN" altLang="en-US" sz="1200" dirty="0" smtClean="0"/>
            </a:br>
            <a:r>
              <a:rPr lang="zh-CN" altLang="en-US" sz="1200" dirty="0" smtClean="0"/>
              <a:t>    </a:t>
            </a:r>
            <a:r>
              <a:rPr lang="zh-CN" altLang="en-US" sz="1200" dirty="0" smtClean="0">
                <a:hlinkClick r:id="rId2" action="ppaction://hlinkfile"/>
              </a:rPr>
              <a:t>https://create.codelab.club/studios/63/</a:t>
            </a:r>
            <a:endParaRPr lang="zh-CN" altLang="en-US" sz="1200" dirty="0" smtClean="0"/>
          </a:p>
          <a:p>
            <a:r>
              <a:rPr lang="en-US" altLang="zh-CN" sz="1200" dirty="0" smtClean="0"/>
              <a:t>+  </a:t>
            </a:r>
            <a:r>
              <a:rPr lang="zh-CN" altLang="en-US" sz="1200" dirty="0" smtClean="0"/>
              <a:t>探索画板的位图模式和矢量图模式</a:t>
            </a:r>
            <a:r>
              <a:rPr lang="zh-CN" altLang="en-US" sz="1200" dirty="0"/>
              <a:t>，看看两</a:t>
            </a:r>
            <a:br>
              <a:rPr lang="zh-CN" altLang="en-US" sz="1200" dirty="0"/>
            </a:br>
            <a:r>
              <a:rPr lang="zh-CN" altLang="en-US" sz="1200" dirty="0"/>
              <a:t>    者</a:t>
            </a:r>
            <a:r>
              <a:rPr lang="zh-CN" altLang="en-US" sz="1200" dirty="0" smtClean="0"/>
              <a:t>有何</a:t>
            </a:r>
            <a:r>
              <a:rPr lang="zh-CN" altLang="en-US" sz="1200" dirty="0"/>
              <a:t>差异。</a:t>
            </a:r>
            <a:endParaRPr lang="zh-CN" altLang="en-US" sz="1200" dirty="0"/>
          </a:p>
          <a:p>
            <a:r>
              <a:rPr lang="en-US" altLang="zh-CN" sz="1200" dirty="0" smtClean="0"/>
              <a:t>+  </a:t>
            </a:r>
            <a:r>
              <a:rPr lang="zh-CN" altLang="en-US" sz="1200" dirty="0" smtClean="0"/>
              <a:t>挑战</a:t>
            </a:r>
            <a:r>
              <a:rPr lang="zh-CN" altLang="en-US" sz="1200" dirty="0"/>
              <a:t>自己，多做一些！增加一些不同的形状</a:t>
            </a:r>
            <a:br>
              <a:rPr lang="zh-CN" altLang="en-US" sz="1200" dirty="0"/>
            </a:br>
            <a:r>
              <a:rPr lang="zh-CN" altLang="en-US" sz="1200" dirty="0"/>
              <a:t>    或颜色。</a:t>
            </a:r>
            <a:endParaRPr lang="zh-CN" altLang="en-US" sz="1200" dirty="0"/>
          </a:p>
          <a:p>
            <a:r>
              <a:rPr lang="en-US" altLang="zh-CN" sz="1200" dirty="0" smtClean="0">
                <a:sym typeface="+mn-ea"/>
              </a:rPr>
              <a:t>+  </a:t>
            </a:r>
            <a:r>
              <a:rPr lang="zh-CN" altLang="en-US" sz="1200" dirty="0"/>
              <a:t>与一位伙伴交换作品并进行改编创作</a:t>
            </a:r>
            <a:endParaRPr lang="zh-CN" altLang="en-US" sz="1200" dirty="0"/>
          </a:p>
          <a:p>
            <a:r>
              <a:rPr lang="en-US" altLang="zh-CN" sz="1200" dirty="0" smtClean="0"/>
              <a:t>+  </a:t>
            </a:r>
            <a:r>
              <a:rPr lang="zh-CN" altLang="en-US" sz="1200" dirty="0" smtClean="0"/>
              <a:t>帮助</a:t>
            </a:r>
            <a:r>
              <a:rPr lang="zh-CN" altLang="en-US" sz="1200" dirty="0"/>
              <a:t>其它人完成项目！</a:t>
            </a:r>
            <a:endParaRPr lang="en-US" sz="1200" kern="1100" spc="-20" dirty="0">
              <a:latin typeface="Futura Condensed"/>
              <a:cs typeface="Futura Condensed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457995" y="8517982"/>
            <a:ext cx="3227327" cy="1198880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dirty="0" smtClean="0"/>
              <a:t>和</a:t>
            </a:r>
            <a:r>
              <a:rPr lang="zh-CN" altLang="en-US" sz="1200" dirty="0"/>
              <a:t>同伴一起头脑风暴！</a:t>
            </a:r>
            <a:endParaRPr lang="zh-CN" altLang="en-US" sz="1200" dirty="0"/>
          </a:p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dirty="0" smtClean="0"/>
              <a:t>在</a:t>
            </a:r>
            <a:r>
              <a:rPr lang="zh-CN" altLang="en-US" sz="1200" dirty="0"/>
              <a:t>开始创作项目之前，建立一个准备尝试的事情的</a:t>
            </a:r>
            <a:r>
              <a:rPr lang="zh-CN" altLang="en-US" sz="1200" dirty="0" smtClean="0"/>
              <a:t>清单。</a:t>
            </a:r>
            <a:endParaRPr lang="zh-CN" altLang="en-US" sz="1200" dirty="0"/>
          </a:p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dirty="0" smtClean="0"/>
              <a:t>浏览</a:t>
            </a:r>
            <a:r>
              <a:rPr lang="zh-CN" altLang="en-US" sz="1200" dirty="0"/>
              <a:t>其它的 </a:t>
            </a:r>
            <a:r>
              <a:rPr lang="en-US" altLang="zh-CN" sz="1200" dirty="0"/>
              <a:t>Scratch </a:t>
            </a:r>
            <a:r>
              <a:rPr lang="zh-CN" altLang="en-US" sz="1200" dirty="0"/>
              <a:t>项目，了解其它人在做些什么</a:t>
            </a:r>
            <a:r>
              <a:rPr lang="en-US" altLang="zh-CN" sz="1200" dirty="0"/>
              <a:t>——</a:t>
            </a:r>
            <a:r>
              <a:rPr lang="zh-CN" altLang="en-US" sz="1200" dirty="0"/>
              <a:t>这是一个获得灵感的好方式！</a:t>
            </a:r>
            <a:endParaRPr lang="en-US" sz="1200" dirty="0">
              <a:latin typeface="Futura Condensed"/>
              <a:cs typeface="Futura Condensed"/>
            </a:endParaRPr>
          </a:p>
        </p:txBody>
      </p:sp>
      <p:cxnSp>
        <p:nvCxnSpPr>
          <p:cNvPr id="57" name="Straight Connector 56"/>
          <p:cNvCxnSpPr/>
          <p:nvPr/>
        </p:nvCxnSpPr>
        <p:spPr>
          <a:xfrm>
            <a:off x="3962555" y="8403678"/>
            <a:ext cx="0" cy="1527722"/>
          </a:xfrm>
          <a:prstGeom prst="line">
            <a:avLst/>
          </a:prstGeom>
          <a:ln w="6350" cmpd="sng">
            <a:solidFill>
              <a:schemeClr val="bg1">
                <a:lumMod val="50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TextBox 72"/>
          <p:cNvSpPr txBox="1"/>
          <p:nvPr/>
        </p:nvSpPr>
        <p:spPr>
          <a:xfrm>
            <a:off x="423435" y="675333"/>
            <a:ext cx="2815942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 smtClean="0"/>
              <a:t>橘框紫圈</a:t>
            </a:r>
            <a:endParaRPr lang="en-US" sz="3600" dirty="0">
              <a:latin typeface="Futura Condensed"/>
              <a:cs typeface="Futura Condensed"/>
            </a:endParaRPr>
          </a:p>
        </p:txBody>
      </p:sp>
      <p:pic>
        <p:nvPicPr>
          <p:cNvPr id="3" name="Picture 2" descr="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5490" y="3496310"/>
            <a:ext cx="2977515" cy="2346325"/>
          </a:xfrm>
          <a:prstGeom prst="rect">
            <a:avLst/>
          </a:prstGeom>
        </p:spPr>
      </p:pic>
      <p:pic>
        <p:nvPicPr>
          <p:cNvPr id="6" name="Picture 5" descr="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2730" y="5175885"/>
            <a:ext cx="2315210" cy="268224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oup 48"/>
          <p:cNvGrpSpPr/>
          <p:nvPr/>
        </p:nvGrpSpPr>
        <p:grpSpPr>
          <a:xfrm>
            <a:off x="6840670" y="-7273"/>
            <a:ext cx="493776" cy="2791968"/>
            <a:chOff x="6840670" y="-7273"/>
            <a:chExt cx="493776" cy="2791968"/>
          </a:xfrm>
        </p:grpSpPr>
        <p:pic>
          <p:nvPicPr>
            <p:cNvPr id="50" name="Picture 49" descr="Unit3activity.png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40670" y="-7273"/>
              <a:ext cx="493776" cy="2791968"/>
            </a:xfrm>
            <a:prstGeom prst="rect">
              <a:avLst/>
            </a:prstGeom>
          </p:spPr>
        </p:pic>
        <p:sp>
          <p:nvSpPr>
            <p:cNvPr id="51" name="TextBox 50"/>
            <p:cNvSpPr txBox="1"/>
            <p:nvPr/>
          </p:nvSpPr>
          <p:spPr>
            <a:xfrm rot="5400000">
              <a:off x="5866589" y="1018907"/>
              <a:ext cx="2436598" cy="39878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r"/>
              <a:r>
                <a:rPr lang="en-US" sz="2000" dirty="0">
                  <a:solidFill>
                    <a:schemeClr val="bg1"/>
                  </a:solidFill>
                  <a:latin typeface="Futura Condensed"/>
                  <a:cs typeface="Futura Condensed"/>
                </a:rPr>
                <a:t> UNIT 2 </a:t>
              </a:r>
              <a:r>
                <a:rPr lang="zh-CN" altLang="en-US" sz="2000" dirty="0">
                  <a:solidFill>
                    <a:schemeClr val="bg1"/>
                  </a:solidFill>
                </a:rPr>
                <a:t>回顾小结</a:t>
              </a:r>
              <a:endParaRPr lang="en-US" sz="2000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sp>
        <p:nvSpPr>
          <p:cNvPr id="70" name="TextBox 69"/>
          <p:cNvSpPr txBox="1"/>
          <p:nvPr/>
        </p:nvSpPr>
        <p:spPr>
          <a:xfrm>
            <a:off x="3540777" y="1521818"/>
            <a:ext cx="2203704" cy="551815"/>
          </a:xfrm>
          <a:prstGeom prst="rect">
            <a:avLst/>
          </a:prstGeom>
          <a:noFill/>
          <a:ln w="6350" cmpd="sng">
            <a:solidFill>
              <a:schemeClr val="tx1"/>
            </a:solidFill>
            <a:prstDash val="dash"/>
          </a:ln>
        </p:spPr>
        <p:txBody>
          <a:bodyPr wrap="square" tIns="91440" bIns="91440" rtlCol="0" anchor="ctr" anchorCtr="0">
            <a:spAutoFit/>
          </a:bodyPr>
          <a:lstStyle/>
          <a:p>
            <a:pPr algn="just"/>
            <a:r>
              <a:rPr lang="zh-CN" altLang="en-US" sz="1200" dirty="0"/>
              <a:t>使用以下空白处或者你自己的设计日志来回答下列问题</a:t>
            </a:r>
            <a:endParaRPr lang="en-US" sz="1200" dirty="0">
              <a:latin typeface="Futura Condensed"/>
              <a:cs typeface="Futura Condensed"/>
            </a:endParaRPr>
          </a:p>
        </p:txBody>
      </p:sp>
      <p:grpSp>
        <p:nvGrpSpPr>
          <p:cNvPr id="80" name="Group 79"/>
          <p:cNvGrpSpPr/>
          <p:nvPr/>
        </p:nvGrpSpPr>
        <p:grpSpPr>
          <a:xfrm>
            <a:off x="3540777" y="635270"/>
            <a:ext cx="3108418" cy="584775"/>
            <a:chOff x="3540777" y="635270"/>
            <a:chExt cx="3171308" cy="584775"/>
          </a:xfrm>
        </p:grpSpPr>
        <p:sp>
          <p:nvSpPr>
            <p:cNvPr id="81" name="TextBox 80"/>
            <p:cNvSpPr txBox="1"/>
            <p:nvPr/>
          </p:nvSpPr>
          <p:spPr>
            <a:xfrm>
              <a:off x="3540777" y="635270"/>
              <a:ext cx="3171308" cy="58477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tIns="91440" bIns="91440" rtlCol="0" anchor="ctr" anchorCtr="0">
              <a:spAutoFit/>
            </a:bodyPr>
            <a:lstStyle/>
            <a:p>
              <a:r>
                <a:rPr lang="zh-CN" altLang="en-US" sz="1400" dirty="0">
                  <a:latin typeface="Futura Condensed"/>
                  <a:cs typeface="Futura Condensed"/>
                </a:rPr>
                <a:t>姓名</a:t>
              </a:r>
              <a:r>
                <a:rPr lang="en-US" sz="1200" dirty="0">
                  <a:latin typeface="Futura Condensed"/>
                  <a:cs typeface="Futura Condensed"/>
                </a:rPr>
                <a:t>: </a:t>
              </a:r>
              <a:endParaRPr lang="en-US" sz="1200" dirty="0">
                <a:latin typeface="Futura Condensed"/>
                <a:cs typeface="Futura Condensed"/>
              </a:endParaRPr>
            </a:p>
            <a:p>
              <a:r>
                <a:rPr lang="en-US" sz="1200" dirty="0">
                  <a:latin typeface="Futura Condensed"/>
                  <a:cs typeface="Futura Condensed"/>
                </a:rPr>
                <a:t> 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cxnSp>
          <p:nvCxnSpPr>
            <p:cNvPr id="82" name="Straight Connector 81"/>
            <p:cNvCxnSpPr/>
            <p:nvPr/>
          </p:nvCxnSpPr>
          <p:spPr>
            <a:xfrm>
              <a:off x="3631675" y="1122673"/>
              <a:ext cx="3017520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TextBox 34"/>
          <p:cNvSpPr txBox="1"/>
          <p:nvPr/>
        </p:nvSpPr>
        <p:spPr>
          <a:xfrm>
            <a:off x="459211" y="728991"/>
            <a:ext cx="2815942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/>
              <a:t>橘框紫圈</a:t>
            </a:r>
            <a:endParaRPr lang="en-US" altLang="zh-CN" sz="4000" dirty="0" smtClean="0"/>
          </a:p>
          <a:p>
            <a:r>
              <a:rPr lang="zh-CN" altLang="en-US" sz="4000" dirty="0" smtClean="0"/>
              <a:t>反思</a:t>
            </a:r>
            <a:endParaRPr lang="en-US" sz="4000" dirty="0">
              <a:latin typeface="Futura Condensed"/>
              <a:cs typeface="Futura Condensed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459196" y="2725094"/>
            <a:ext cx="6871221" cy="7105733"/>
            <a:chOff x="459196" y="2725094"/>
            <a:chExt cx="6871221" cy="7105733"/>
          </a:xfrm>
        </p:grpSpPr>
        <p:grpSp>
          <p:nvGrpSpPr>
            <p:cNvPr id="59" name="Group 58"/>
            <p:cNvGrpSpPr/>
            <p:nvPr/>
          </p:nvGrpSpPr>
          <p:grpSpPr>
            <a:xfrm>
              <a:off x="459196" y="5301216"/>
              <a:ext cx="6871221" cy="2207590"/>
              <a:chOff x="444499" y="4530719"/>
              <a:chExt cx="6871221" cy="2207590"/>
            </a:xfrm>
          </p:grpSpPr>
          <p:sp>
            <p:nvSpPr>
              <p:cNvPr id="65" name="Rectangle 64"/>
              <p:cNvSpPr/>
              <p:nvPr/>
            </p:nvSpPr>
            <p:spPr>
              <a:xfrm>
                <a:off x="535219" y="4955229"/>
                <a:ext cx="6779300" cy="178308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66" name="Group 65"/>
              <p:cNvGrpSpPr/>
              <p:nvPr/>
            </p:nvGrpSpPr>
            <p:grpSpPr>
              <a:xfrm>
                <a:off x="444499" y="4530719"/>
                <a:ext cx="6871221" cy="337185"/>
                <a:chOff x="444499" y="3063754"/>
                <a:chExt cx="6871221" cy="337185"/>
              </a:xfrm>
            </p:grpSpPr>
            <p:sp>
              <p:nvSpPr>
                <p:cNvPr id="67" name="TextBox 66"/>
                <p:cNvSpPr txBox="1"/>
                <p:nvPr/>
              </p:nvSpPr>
              <p:spPr>
                <a:xfrm>
                  <a:off x="444499" y="3063754"/>
                  <a:ext cx="6871221" cy="33718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 smtClean="0"/>
                    <a:t>这个活动</a:t>
                  </a:r>
                  <a:r>
                    <a:rPr lang="zh-CN" altLang="en-US" sz="1600" dirty="0"/>
                    <a:t>的挑战是什么？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68" name="Straight Connector 67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60" name="Group 59"/>
            <p:cNvGrpSpPr/>
            <p:nvPr/>
          </p:nvGrpSpPr>
          <p:grpSpPr>
            <a:xfrm>
              <a:off x="459196" y="7623237"/>
              <a:ext cx="6871221" cy="2207590"/>
              <a:chOff x="444499" y="6353187"/>
              <a:chExt cx="6871221" cy="2207590"/>
            </a:xfrm>
          </p:grpSpPr>
          <p:sp>
            <p:nvSpPr>
              <p:cNvPr id="61" name="Rectangle 60"/>
              <p:cNvSpPr/>
              <p:nvPr/>
            </p:nvSpPr>
            <p:spPr>
              <a:xfrm>
                <a:off x="535219" y="6777697"/>
                <a:ext cx="6779300" cy="178308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62" name="Group 61"/>
              <p:cNvGrpSpPr/>
              <p:nvPr/>
            </p:nvGrpSpPr>
            <p:grpSpPr>
              <a:xfrm>
                <a:off x="444499" y="6353187"/>
                <a:ext cx="6871221" cy="337185"/>
                <a:chOff x="444499" y="3063754"/>
                <a:chExt cx="6871221" cy="337185"/>
              </a:xfrm>
            </p:grpSpPr>
            <p:sp>
              <p:nvSpPr>
                <p:cNvPr id="63" name="TextBox 62"/>
                <p:cNvSpPr txBox="1"/>
                <p:nvPr/>
              </p:nvSpPr>
              <p:spPr>
                <a:xfrm>
                  <a:off x="444499" y="3063754"/>
                  <a:ext cx="6871221" cy="33718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/>
                    <a:t>这个活动有哪些令人惊喜的地方？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64" name="Straight Connector 63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3" name="Group 2"/>
            <p:cNvGrpSpPr/>
            <p:nvPr/>
          </p:nvGrpSpPr>
          <p:grpSpPr>
            <a:xfrm>
              <a:off x="459196" y="2725094"/>
              <a:ext cx="6871221" cy="2458265"/>
              <a:chOff x="459196" y="7369227"/>
              <a:chExt cx="6871221" cy="2458265"/>
            </a:xfrm>
          </p:grpSpPr>
          <p:sp>
            <p:nvSpPr>
              <p:cNvPr id="76" name="Rectangle 75"/>
              <p:cNvSpPr/>
              <p:nvPr/>
            </p:nvSpPr>
            <p:spPr>
              <a:xfrm>
                <a:off x="549916" y="8044412"/>
                <a:ext cx="6779300" cy="178308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TextBox 76"/>
              <p:cNvSpPr txBox="1"/>
              <p:nvPr/>
            </p:nvSpPr>
            <p:spPr>
              <a:xfrm>
                <a:off x="459196" y="7369227"/>
                <a:ext cx="6871221" cy="5835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171450" indent="-171450">
                  <a:buFont typeface="Lucida Grande" panose="020B0600040502020204"/>
                  <a:buChar char="+"/>
                </a:pPr>
                <a:r>
                  <a:rPr lang="zh-CN" altLang="en-US" sz="1600" dirty="0"/>
                  <a:t>你是如何在作品中使用橘色正方形和紫色圆形的呢?你是从何得到这一想法的呢?</a:t>
                </a:r>
                <a:endParaRPr lang="zh-CN" altLang="en-US" sz="1600" dirty="0"/>
              </a:p>
            </p:txBody>
          </p:sp>
          <p:cxnSp>
            <p:nvCxnSpPr>
              <p:cNvPr id="78" name="Straight Connector 77"/>
              <p:cNvCxnSpPr/>
              <p:nvPr/>
            </p:nvCxnSpPr>
            <p:spPr>
              <a:xfrm>
                <a:off x="549916" y="7951977"/>
                <a:ext cx="6780501" cy="0"/>
              </a:xfrm>
              <a:prstGeom prst="line">
                <a:avLst/>
              </a:prstGeom>
              <a:ln w="9525" cmpd="sng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07-17 at 7.37.16 PM.png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7853" y="758088"/>
            <a:ext cx="3643847" cy="2719628"/>
          </a:xfrm>
          <a:prstGeom prst="rect">
            <a:avLst/>
          </a:prstGeom>
        </p:spPr>
      </p:pic>
      <p:grpSp>
        <p:nvGrpSpPr>
          <p:cNvPr id="6" name="Group 5"/>
          <p:cNvGrpSpPr/>
          <p:nvPr/>
        </p:nvGrpSpPr>
        <p:grpSpPr>
          <a:xfrm>
            <a:off x="445296" y="1520727"/>
            <a:ext cx="2357171" cy="1515959"/>
            <a:chOff x="422410" y="1482630"/>
            <a:chExt cx="2357171" cy="1515959"/>
          </a:xfrm>
        </p:grpSpPr>
        <p:sp>
          <p:nvSpPr>
            <p:cNvPr id="10" name="TextBox 9"/>
            <p:cNvSpPr txBox="1"/>
            <p:nvPr/>
          </p:nvSpPr>
          <p:spPr>
            <a:xfrm>
              <a:off x="515544" y="1482630"/>
              <a:ext cx="2159129" cy="553998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tIns="91440" bIns="91440" rtlCol="0" anchor="ctr" anchorCtr="0">
              <a:spAutoFit/>
            </a:bodyPr>
            <a:lstStyle/>
            <a:p>
              <a:pPr algn="just"/>
              <a:r>
                <a:rPr lang="zh-CN" altLang="en-US" sz="1200" dirty="0"/>
                <a:t>如何可以使得一张图片或照片动起来呢？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22410" y="2168644"/>
              <a:ext cx="2357171" cy="82994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1200" dirty="0"/>
                <a:t>在本次活动中，你会尝试通过用编程将一系列造型的变化连接起来，让角色、图片或想法变成有生命力的动画作品。</a:t>
              </a:r>
              <a:endParaRPr lang="en-US" sz="1200" dirty="0">
                <a:solidFill>
                  <a:srgbClr val="000000"/>
                </a:solidFill>
                <a:latin typeface="Futura Condensed"/>
                <a:cs typeface="Futura Condensed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426672" y="4228628"/>
            <a:ext cx="2885167" cy="829945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dirty="0"/>
              <a:t>选择一个</a:t>
            </a:r>
            <a:r>
              <a:rPr lang="zh-CN" altLang="en-US" sz="1200" dirty="0" smtClean="0"/>
              <a:t>角色</a:t>
            </a:r>
            <a:endParaRPr lang="en-US" altLang="zh-CN" sz="1200" dirty="0" smtClean="0"/>
          </a:p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dirty="0" smtClean="0"/>
              <a:t>增加</a:t>
            </a:r>
            <a:r>
              <a:rPr lang="zh-CN" altLang="en-US" sz="1200" dirty="0"/>
              <a:t>不同的造型</a:t>
            </a:r>
            <a:endParaRPr lang="zh-CN" altLang="en-US" sz="1200" dirty="0"/>
          </a:p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dirty="0" smtClean="0"/>
              <a:t>增加积木让</a:t>
            </a:r>
            <a:r>
              <a:rPr lang="zh-CN" altLang="en-US" sz="1200" dirty="0">
                <a:sym typeface="+mn-ea"/>
              </a:rPr>
              <a:t>图像生动起来</a:t>
            </a:r>
            <a:endParaRPr lang="zh-CN" altLang="en-US" sz="1200" dirty="0">
              <a:sym typeface="+mn-ea"/>
            </a:endParaRPr>
          </a:p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dirty="0" smtClean="0"/>
              <a:t>重复</a:t>
            </a:r>
            <a:r>
              <a:rPr lang="zh-CN" altLang="en-US" sz="1200" dirty="0"/>
              <a:t>！</a:t>
            </a:r>
            <a:endParaRPr lang="en-US" sz="1200" dirty="0" smtClean="0">
              <a:latin typeface="Futura Condensed"/>
              <a:cs typeface="Futura Condensed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36830" y="8517982"/>
            <a:ext cx="2464723" cy="1383665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dirty="0" smtClean="0"/>
              <a:t>在</a:t>
            </a:r>
            <a:r>
              <a:rPr lang="zh-CN" altLang="en-US" sz="1200" dirty="0"/>
              <a:t>纸上先绘制出你想做的动画 </a:t>
            </a:r>
            <a:r>
              <a:rPr lang="en-US" altLang="zh-CN" sz="1200" dirty="0"/>
              <a:t>—</a:t>
            </a:r>
            <a:r>
              <a:rPr lang="zh-CN" altLang="en-US" sz="1200" dirty="0"/>
              <a:t>像翻页书一样。</a:t>
            </a:r>
            <a:endParaRPr lang="zh-CN" altLang="en-US" sz="1200" dirty="0"/>
          </a:p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dirty="0" smtClean="0"/>
              <a:t>尝试</a:t>
            </a:r>
            <a:r>
              <a:rPr lang="zh-CN" altLang="en-US" sz="1200" dirty="0"/>
              <a:t>不同的积木和造型，直到你找到自己喜欢的。</a:t>
            </a:r>
            <a:endParaRPr lang="zh-CN" altLang="en-US" sz="1200" dirty="0"/>
          </a:p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dirty="0" smtClean="0"/>
              <a:t>需要</a:t>
            </a:r>
            <a:r>
              <a:rPr lang="zh-CN" altLang="en-US" sz="1200" dirty="0"/>
              <a:t>灵感么？去社区网站的探索页面里的动画部分去看看其它人的项目吧。</a:t>
            </a:r>
            <a:endParaRPr lang="en-US" sz="1200" dirty="0" smtClean="0">
              <a:latin typeface="Futura Condensed"/>
              <a:cs typeface="Futura Condensed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-1" y="7871074"/>
            <a:ext cx="7772401" cy="532604"/>
            <a:chOff x="-1" y="7871074"/>
            <a:chExt cx="7772401" cy="532604"/>
          </a:xfrm>
        </p:grpSpPr>
        <p:sp>
          <p:nvSpPr>
            <p:cNvPr id="33" name="Rectangle 32"/>
            <p:cNvSpPr/>
            <p:nvPr/>
          </p:nvSpPr>
          <p:spPr>
            <a:xfrm>
              <a:off x="-1" y="7871074"/>
              <a:ext cx="7772401" cy="410457"/>
            </a:xfrm>
            <a:prstGeom prst="rect">
              <a:avLst/>
            </a:prstGeom>
            <a:solidFill>
              <a:srgbClr val="713CD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Diamond 33"/>
            <p:cNvSpPr/>
            <p:nvPr/>
          </p:nvSpPr>
          <p:spPr>
            <a:xfrm>
              <a:off x="1398022" y="8077594"/>
              <a:ext cx="381000" cy="326084"/>
            </a:xfrm>
            <a:prstGeom prst="diamond">
              <a:avLst/>
            </a:prstGeom>
            <a:solidFill>
              <a:srgbClr val="713CD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Diamond 34"/>
            <p:cNvSpPr/>
            <p:nvPr/>
          </p:nvSpPr>
          <p:spPr>
            <a:xfrm>
              <a:off x="5277046" y="8066025"/>
              <a:ext cx="381000" cy="326084"/>
            </a:xfrm>
            <a:prstGeom prst="diamond">
              <a:avLst/>
            </a:prstGeom>
            <a:solidFill>
              <a:srgbClr val="713CD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0" y="7879206"/>
              <a:ext cx="31855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</a:rPr>
                <a:t>试一试</a:t>
              </a:r>
              <a:endParaRPr lang="en-US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3185510" y="7884634"/>
              <a:ext cx="458689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</a:rPr>
                <a:t>完成了？</a:t>
              </a:r>
              <a:endParaRPr lang="en-US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sp>
        <p:nvSpPr>
          <p:cNvPr id="38" name="TextBox 37"/>
          <p:cNvSpPr txBox="1"/>
          <p:nvPr/>
        </p:nvSpPr>
        <p:spPr>
          <a:xfrm>
            <a:off x="3411200" y="8517982"/>
            <a:ext cx="4193559" cy="1198880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lIns="91440" rIns="91440" rtlCol="0">
            <a:spAutoFit/>
          </a:bodyPr>
          <a:lstStyle/>
          <a:p>
            <a:r>
              <a:rPr lang="en-US" altLang="zh-CN" sz="1200" dirty="0" smtClean="0"/>
              <a:t>+  </a:t>
            </a:r>
            <a:r>
              <a:rPr lang="zh-CN" altLang="en-US" sz="1200" dirty="0" smtClean="0"/>
              <a:t>将</a:t>
            </a:r>
            <a:r>
              <a:rPr lang="zh-CN" altLang="en-US" sz="1200" dirty="0"/>
              <a:t>你的项目上传到“动起来了”工作室里</a:t>
            </a:r>
            <a:r>
              <a:rPr lang="zh-CN" altLang="en-US" sz="1200" dirty="0" smtClean="0"/>
              <a:t>去。</a:t>
            </a:r>
            <a:r>
              <a:rPr lang="en-US" sz="1200" dirty="0">
                <a:latin typeface="Futura Condensed"/>
                <a:cs typeface="Futura Condensed"/>
              </a:rPr>
              <a:t> </a:t>
            </a:r>
            <a:br>
              <a:rPr lang="en-US" sz="1200" dirty="0">
                <a:latin typeface="Futura Condensed"/>
                <a:cs typeface="Futura Condensed"/>
              </a:rPr>
            </a:br>
            <a:r>
              <a:rPr lang="en-US" sz="1200" dirty="0">
                <a:latin typeface="Futura Condensed"/>
                <a:cs typeface="Futura Condensed"/>
              </a:rPr>
              <a:t>    </a:t>
            </a:r>
            <a:r>
              <a:rPr lang="en-US" sz="1200" dirty="0">
                <a:latin typeface="Futura Condensed"/>
                <a:cs typeface="Futura Condensed"/>
                <a:hlinkClick r:id="rId2" action="ppaction://hlinkfile"/>
              </a:rPr>
              <a:t>https://create.codelab.club/studios/72/</a:t>
            </a:r>
            <a:endParaRPr lang="en-US" sz="1200" dirty="0">
              <a:latin typeface="Futura Condensed"/>
              <a:cs typeface="Futura Condensed"/>
            </a:endParaRPr>
          </a:p>
          <a:p>
            <a:r>
              <a:rPr lang="en-US" altLang="zh-CN" sz="1200" dirty="0" smtClean="0"/>
              <a:t>+  </a:t>
            </a:r>
            <a:r>
              <a:rPr lang="zh-CN" altLang="en-US" sz="1200" dirty="0"/>
              <a:t>挑战自己，多做一些！增加功能让你的项目看起来更逼真。</a:t>
            </a:r>
            <a:endParaRPr lang="zh-CN" altLang="en-US" sz="1200" dirty="0"/>
          </a:p>
          <a:p>
            <a:r>
              <a:rPr lang="en-US" altLang="zh-CN" sz="1200" dirty="0" smtClean="0"/>
              <a:t>+  </a:t>
            </a:r>
            <a:r>
              <a:rPr lang="zh-CN" altLang="en-US" sz="1200" dirty="0" smtClean="0"/>
              <a:t>帮助</a:t>
            </a:r>
            <a:r>
              <a:rPr lang="zh-CN" altLang="en-US" sz="1200" dirty="0"/>
              <a:t>其它人完成项目！</a:t>
            </a:r>
            <a:endParaRPr lang="zh-CN" altLang="en-US" sz="1200" dirty="0"/>
          </a:p>
          <a:p>
            <a:r>
              <a:rPr lang="en-US" altLang="zh-CN" sz="1200" dirty="0" smtClean="0"/>
              <a:t>+  </a:t>
            </a:r>
            <a:r>
              <a:rPr lang="zh-CN" altLang="en-US" sz="1200" dirty="0"/>
              <a:t>和搭档分享你的项目和设计过程。</a:t>
            </a:r>
            <a:endParaRPr lang="zh-CN" altLang="en-US" sz="1200" dirty="0"/>
          </a:p>
          <a:p>
            <a:r>
              <a:rPr lang="en-US" altLang="zh-CN" sz="1200" dirty="0" smtClean="0"/>
              <a:t>+  </a:t>
            </a:r>
            <a:r>
              <a:rPr lang="zh-CN" altLang="en-US" sz="1200" dirty="0" smtClean="0"/>
              <a:t>找</a:t>
            </a:r>
            <a:r>
              <a:rPr lang="zh-CN" altLang="en-US" sz="1200" dirty="0"/>
              <a:t>一个给你启发的动画项目，对其进行改编</a:t>
            </a:r>
            <a:r>
              <a:rPr lang="zh-CN" altLang="en-US" sz="1200" dirty="0" smtClean="0"/>
              <a:t>。</a:t>
            </a:r>
            <a:endParaRPr lang="en-US" sz="1200" kern="1100" spc="-20" dirty="0">
              <a:latin typeface="Futura Condensed"/>
              <a:cs typeface="Futura Condensed"/>
            </a:endParaRPr>
          </a:p>
        </p:txBody>
      </p:sp>
      <p:cxnSp>
        <p:nvCxnSpPr>
          <p:cNvPr id="40" name="Straight Connector 39"/>
          <p:cNvCxnSpPr/>
          <p:nvPr/>
        </p:nvCxnSpPr>
        <p:spPr>
          <a:xfrm>
            <a:off x="3185510" y="8392109"/>
            <a:ext cx="0" cy="1527722"/>
          </a:xfrm>
          <a:prstGeom prst="line">
            <a:avLst/>
          </a:prstGeom>
          <a:ln w="6350" cmpd="sng">
            <a:solidFill>
              <a:schemeClr val="bg1">
                <a:lumMod val="50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444691" y="3857808"/>
            <a:ext cx="29532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从这里开始</a:t>
            </a:r>
            <a:endParaRPr lang="en-US" sz="1600" dirty="0">
              <a:latin typeface="Futura Condensed"/>
              <a:cs typeface="Futura Condensed"/>
            </a:endParaRPr>
          </a:p>
        </p:txBody>
      </p:sp>
      <p:cxnSp>
        <p:nvCxnSpPr>
          <p:cNvPr id="57" name="Straight Connector 56"/>
          <p:cNvCxnSpPr/>
          <p:nvPr/>
        </p:nvCxnSpPr>
        <p:spPr>
          <a:xfrm flipV="1">
            <a:off x="535219" y="4194252"/>
            <a:ext cx="2717679" cy="2"/>
          </a:xfrm>
          <a:prstGeom prst="line">
            <a:avLst/>
          </a:prstGeom>
          <a:ln w="9525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457995" y="606968"/>
            <a:ext cx="28159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/>
              <a:t>动起来了！</a:t>
            </a:r>
            <a:endParaRPr lang="en-US" sz="4000" dirty="0" smtClean="0">
              <a:latin typeface="Futura Condensed"/>
              <a:cs typeface="Futura Condensed"/>
            </a:endParaRPr>
          </a:p>
        </p:txBody>
      </p:sp>
      <p:pic>
        <p:nvPicPr>
          <p:cNvPr id="4" name="Picture 3" descr="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3790" y="4939665"/>
            <a:ext cx="1614805" cy="2860040"/>
          </a:xfrm>
          <a:prstGeom prst="rect">
            <a:avLst/>
          </a:prstGeom>
        </p:spPr>
      </p:pic>
      <p:pic>
        <p:nvPicPr>
          <p:cNvPr id="5" name="Picture 4" descr="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1245" y="4228465"/>
            <a:ext cx="3656330" cy="308673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69"/>
          <p:cNvSpPr txBox="1"/>
          <p:nvPr/>
        </p:nvSpPr>
        <p:spPr>
          <a:xfrm>
            <a:off x="3540777" y="1521818"/>
            <a:ext cx="2203704" cy="551815"/>
          </a:xfrm>
          <a:prstGeom prst="rect">
            <a:avLst/>
          </a:prstGeom>
          <a:noFill/>
          <a:ln w="6350" cmpd="sng">
            <a:solidFill>
              <a:schemeClr val="tx1"/>
            </a:solidFill>
            <a:prstDash val="dash"/>
          </a:ln>
        </p:spPr>
        <p:txBody>
          <a:bodyPr wrap="square" tIns="91440" bIns="91440" rtlCol="0" anchor="ctr" anchorCtr="0">
            <a:spAutoFit/>
          </a:bodyPr>
          <a:lstStyle/>
          <a:p>
            <a:pPr algn="just"/>
            <a:r>
              <a:rPr lang="zh-CN" altLang="en-US" sz="1200" dirty="0"/>
              <a:t>使用以下空白处或者你自己的设计日志来回答下列问题</a:t>
            </a:r>
            <a:endParaRPr lang="en-US" sz="1200" dirty="0">
              <a:latin typeface="Futura Condensed"/>
              <a:cs typeface="Futura Condensed"/>
            </a:endParaRPr>
          </a:p>
        </p:txBody>
      </p:sp>
      <p:grpSp>
        <p:nvGrpSpPr>
          <p:cNvPr id="49" name="Group 48"/>
          <p:cNvGrpSpPr/>
          <p:nvPr/>
        </p:nvGrpSpPr>
        <p:grpSpPr>
          <a:xfrm>
            <a:off x="6840670" y="-7273"/>
            <a:ext cx="493776" cy="2791968"/>
            <a:chOff x="6840670" y="-7273"/>
            <a:chExt cx="493776" cy="2791968"/>
          </a:xfrm>
        </p:grpSpPr>
        <p:pic>
          <p:nvPicPr>
            <p:cNvPr id="50" name="Picture 49" descr="Unit3activity.png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40670" y="-7273"/>
              <a:ext cx="493776" cy="2791968"/>
            </a:xfrm>
            <a:prstGeom prst="rect">
              <a:avLst/>
            </a:prstGeom>
          </p:spPr>
        </p:pic>
        <p:sp>
          <p:nvSpPr>
            <p:cNvPr id="51" name="TextBox 50"/>
            <p:cNvSpPr txBox="1"/>
            <p:nvPr/>
          </p:nvSpPr>
          <p:spPr>
            <a:xfrm rot="5400000">
              <a:off x="5866589" y="1018907"/>
              <a:ext cx="2436598" cy="39878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r"/>
              <a:r>
                <a:rPr lang="en-US" sz="2000" dirty="0">
                  <a:solidFill>
                    <a:schemeClr val="bg1"/>
                  </a:solidFill>
                  <a:latin typeface="Futura Condensed"/>
                  <a:cs typeface="Futura Condensed"/>
                </a:rPr>
                <a:t> UNIT 2 </a:t>
              </a:r>
              <a:r>
                <a:rPr lang="zh-CN" altLang="en-US" sz="2000" dirty="0">
                  <a:solidFill>
                    <a:schemeClr val="bg1"/>
                  </a:solidFill>
                </a:rPr>
                <a:t>回顾小结</a:t>
              </a:r>
              <a:endParaRPr lang="en-US" sz="2000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grpSp>
        <p:nvGrpSpPr>
          <p:cNvPr id="80" name="Group 79"/>
          <p:cNvGrpSpPr/>
          <p:nvPr/>
        </p:nvGrpSpPr>
        <p:grpSpPr>
          <a:xfrm>
            <a:off x="3540777" y="635270"/>
            <a:ext cx="3108418" cy="584775"/>
            <a:chOff x="3540777" y="635270"/>
            <a:chExt cx="3171308" cy="584775"/>
          </a:xfrm>
        </p:grpSpPr>
        <p:sp>
          <p:nvSpPr>
            <p:cNvPr id="81" name="TextBox 80"/>
            <p:cNvSpPr txBox="1"/>
            <p:nvPr/>
          </p:nvSpPr>
          <p:spPr>
            <a:xfrm>
              <a:off x="3540777" y="635270"/>
              <a:ext cx="3171308" cy="58477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tIns="91440" bIns="91440" rtlCol="0" anchor="ctr" anchorCtr="0">
              <a:spAutoFit/>
            </a:bodyPr>
            <a:lstStyle/>
            <a:p>
              <a:r>
                <a:rPr lang="zh-CN" altLang="en-US" sz="1400" dirty="0">
                  <a:latin typeface="Futura Condensed"/>
                  <a:cs typeface="Futura Condensed"/>
                </a:rPr>
                <a:t>姓名</a:t>
              </a:r>
              <a:r>
                <a:rPr lang="en-US" sz="1200" dirty="0">
                  <a:latin typeface="Futura Condensed"/>
                  <a:cs typeface="Futura Condensed"/>
                </a:rPr>
                <a:t>: </a:t>
              </a:r>
              <a:endParaRPr lang="en-US" sz="1200" dirty="0">
                <a:latin typeface="Futura Condensed"/>
                <a:cs typeface="Futura Condensed"/>
              </a:endParaRPr>
            </a:p>
            <a:p>
              <a:r>
                <a:rPr lang="en-US" sz="1200" dirty="0">
                  <a:latin typeface="Futura Condensed"/>
                  <a:cs typeface="Futura Condensed"/>
                </a:rPr>
                <a:t> 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cxnSp>
          <p:nvCxnSpPr>
            <p:cNvPr id="82" name="Straight Connector 81"/>
            <p:cNvCxnSpPr/>
            <p:nvPr/>
          </p:nvCxnSpPr>
          <p:spPr>
            <a:xfrm>
              <a:off x="3631675" y="1122673"/>
              <a:ext cx="3017520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7" name="Group 56"/>
          <p:cNvGrpSpPr/>
          <p:nvPr/>
        </p:nvGrpSpPr>
        <p:grpSpPr>
          <a:xfrm>
            <a:off x="459196" y="2725094"/>
            <a:ext cx="6871221" cy="6851723"/>
            <a:chOff x="459196" y="2725094"/>
            <a:chExt cx="6871221" cy="6851723"/>
          </a:xfrm>
        </p:grpSpPr>
        <p:grpSp>
          <p:nvGrpSpPr>
            <p:cNvPr id="58" name="Group 57"/>
            <p:cNvGrpSpPr/>
            <p:nvPr/>
          </p:nvGrpSpPr>
          <p:grpSpPr>
            <a:xfrm>
              <a:off x="459196" y="2725094"/>
              <a:ext cx="6871221" cy="2207589"/>
              <a:chOff x="444499" y="2725094"/>
              <a:chExt cx="6871221" cy="2207589"/>
            </a:xfrm>
          </p:grpSpPr>
          <p:sp>
            <p:nvSpPr>
              <p:cNvPr id="69" name="Rectangle 68"/>
              <p:cNvSpPr/>
              <p:nvPr/>
            </p:nvSpPr>
            <p:spPr>
              <a:xfrm>
                <a:off x="535219" y="3149603"/>
                <a:ext cx="6779300" cy="178308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71" name="Group 70"/>
              <p:cNvGrpSpPr/>
              <p:nvPr/>
            </p:nvGrpSpPr>
            <p:grpSpPr>
              <a:xfrm>
                <a:off x="444499" y="2725094"/>
                <a:ext cx="6871221" cy="338554"/>
                <a:chOff x="444499" y="3063754"/>
                <a:chExt cx="6871221" cy="338554"/>
              </a:xfrm>
            </p:grpSpPr>
            <p:sp>
              <p:nvSpPr>
                <p:cNvPr id="72" name="TextBox 71"/>
                <p:cNvSpPr txBox="1"/>
                <p:nvPr/>
              </p:nvSpPr>
              <p:spPr>
                <a:xfrm>
                  <a:off x="444499" y="3063754"/>
                  <a:ext cx="6871221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/>
                    <a:t>角色和造型之间的差别是什么？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73" name="Straight Connector 72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59" name="Group 58"/>
            <p:cNvGrpSpPr/>
            <p:nvPr/>
          </p:nvGrpSpPr>
          <p:grpSpPr>
            <a:xfrm>
              <a:off x="459196" y="5047206"/>
              <a:ext cx="6871221" cy="2207590"/>
              <a:chOff x="444499" y="4530719"/>
              <a:chExt cx="6871221" cy="2207590"/>
            </a:xfrm>
          </p:grpSpPr>
          <p:sp>
            <p:nvSpPr>
              <p:cNvPr id="65" name="Rectangle 64"/>
              <p:cNvSpPr/>
              <p:nvPr/>
            </p:nvSpPr>
            <p:spPr>
              <a:xfrm>
                <a:off x="535219" y="4955229"/>
                <a:ext cx="6779300" cy="178308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66" name="Group 65"/>
              <p:cNvGrpSpPr/>
              <p:nvPr/>
            </p:nvGrpSpPr>
            <p:grpSpPr>
              <a:xfrm>
                <a:off x="444499" y="4530719"/>
                <a:ext cx="6871221" cy="338554"/>
                <a:chOff x="444499" y="3063754"/>
                <a:chExt cx="6871221" cy="338554"/>
              </a:xfrm>
            </p:grpSpPr>
            <p:sp>
              <p:nvSpPr>
                <p:cNvPr id="67" name="TextBox 66"/>
                <p:cNvSpPr txBox="1"/>
                <p:nvPr/>
              </p:nvSpPr>
              <p:spPr>
                <a:xfrm>
                  <a:off x="444499" y="3063754"/>
                  <a:ext cx="6871221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 smtClean="0"/>
                    <a:t>什么</a:t>
                  </a:r>
                  <a:r>
                    <a:rPr lang="zh-CN" altLang="en-US" sz="1600" dirty="0"/>
                    <a:t>是动画？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68" name="Straight Connector 67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60" name="Group 59"/>
            <p:cNvGrpSpPr/>
            <p:nvPr/>
          </p:nvGrpSpPr>
          <p:grpSpPr>
            <a:xfrm>
              <a:off x="459196" y="7369227"/>
              <a:ext cx="6871221" cy="2207590"/>
              <a:chOff x="444499" y="6353187"/>
              <a:chExt cx="6871221" cy="2207590"/>
            </a:xfrm>
          </p:grpSpPr>
          <p:sp>
            <p:nvSpPr>
              <p:cNvPr id="61" name="Rectangle 60"/>
              <p:cNvSpPr/>
              <p:nvPr/>
            </p:nvSpPr>
            <p:spPr>
              <a:xfrm>
                <a:off x="535219" y="6777697"/>
                <a:ext cx="6779300" cy="178308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62" name="Group 61"/>
              <p:cNvGrpSpPr/>
              <p:nvPr/>
            </p:nvGrpSpPr>
            <p:grpSpPr>
              <a:xfrm>
                <a:off x="444499" y="6353187"/>
                <a:ext cx="6871221" cy="337185"/>
                <a:chOff x="444499" y="3063754"/>
                <a:chExt cx="6871221" cy="337185"/>
              </a:xfrm>
            </p:grpSpPr>
            <p:sp>
              <p:nvSpPr>
                <p:cNvPr id="63" name="TextBox 62"/>
                <p:cNvSpPr txBox="1"/>
                <p:nvPr/>
              </p:nvSpPr>
              <p:spPr>
                <a:xfrm>
                  <a:off x="444499" y="3063754"/>
                  <a:ext cx="6871221" cy="33718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/>
                    <a:t>列举三种你在现实生活中体验到的循环（例如：每晚睡觉）</a:t>
                  </a:r>
                  <a:endParaRPr lang="en-US" sz="1600" dirty="0">
                    <a:solidFill>
                      <a:srgbClr val="000000"/>
                    </a:solidFill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64" name="Straight Connector 63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35" name="TextBox 34"/>
          <p:cNvSpPr txBox="1"/>
          <p:nvPr/>
        </p:nvSpPr>
        <p:spPr>
          <a:xfrm>
            <a:off x="547435" y="678512"/>
            <a:ext cx="2815942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/>
              <a:t>动起来</a:t>
            </a:r>
            <a:r>
              <a:rPr lang="zh-CN" altLang="en-US" sz="4000" dirty="0" smtClean="0"/>
              <a:t>了</a:t>
            </a:r>
            <a:endParaRPr lang="en-US" altLang="zh-CN" sz="4000" dirty="0" smtClean="0"/>
          </a:p>
          <a:p>
            <a:r>
              <a:rPr lang="zh-CN" altLang="en-US" sz="4000" dirty="0" smtClean="0"/>
              <a:t>反思</a:t>
            </a:r>
            <a:endParaRPr lang="en-US" sz="4000" dirty="0" smtClean="0">
              <a:latin typeface="Futura Condensed"/>
              <a:cs typeface="Futura Condense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3190</Words>
  <Application>WPS Presentation</Application>
  <PresentationFormat>Custom</PresentationFormat>
  <Paragraphs>307</Paragraphs>
  <Slides>13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32" baseType="lpstr">
      <vt:lpstr>Arial</vt:lpstr>
      <vt:lpstr>SimSun</vt:lpstr>
      <vt:lpstr>Wingdings</vt:lpstr>
      <vt:lpstr>Futura Condensed</vt:lpstr>
      <vt:lpstr>Thonburi</vt:lpstr>
      <vt:lpstr>Arial</vt:lpstr>
      <vt:lpstr>Lucida Grande</vt:lpstr>
      <vt:lpstr>Sim</vt:lpstr>
      <vt:lpstr>等线</vt:lpstr>
      <vt:lpstr>SimSun</vt:lpstr>
      <vt:lpstr>宋体-简</vt:lpstr>
      <vt:lpstr>微软雅黑</vt:lpstr>
      <vt:lpstr>汉仪旗黑</vt:lpstr>
      <vt:lpstr>Arial Unicode MS</vt:lpstr>
      <vt:lpstr>Calibri</vt:lpstr>
      <vt:lpstr>Helvetica Neue</vt:lpstr>
      <vt:lpstr>苹方-简</vt:lpstr>
      <vt:lpstr>SimSun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Christan Balch</dc:creator>
  <cp:lastModifiedBy>hello_mac</cp:lastModifiedBy>
  <cp:revision>837</cp:revision>
  <cp:lastPrinted>2020-10-08T03:17:26Z</cp:lastPrinted>
  <dcterms:created xsi:type="dcterms:W3CDTF">2020-10-08T03:17:26Z</dcterms:created>
  <dcterms:modified xsi:type="dcterms:W3CDTF">2020-10-08T03:17:26Z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1033-2.7.0.4476</vt:lpwstr>
  </property>
</Properties>
</file>

<file path=docProps/thumbnail.jpeg>
</file>